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5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2" autoAdjust="0"/>
    <p:restoredTop sz="94565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10/5/2017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428860" y="357166"/>
            <a:ext cx="6043408" cy="304440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sz="8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ΑΝΑΒΟΛΙΚΑ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b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7554" y="3500438"/>
            <a:ext cx="5114778" cy="2786082"/>
          </a:xfrm>
        </p:spPr>
        <p:txBody>
          <a:bodyPr>
            <a:normAutofit fontScale="55000" lnSpcReduction="20000"/>
          </a:bodyPr>
          <a:lstStyle/>
          <a:p>
            <a:r>
              <a:rPr lang="el-GR" sz="4100" dirty="0" smtClean="0">
                <a:solidFill>
                  <a:srgbClr val="FF0000"/>
                </a:solidFill>
              </a:rPr>
              <a:t>ΤΙ ΕΙΝΑΙ ΤΑ ΑΝΑΒΟΛΙΚΑ</a:t>
            </a:r>
          </a:p>
          <a:p>
            <a:r>
              <a:rPr lang="el-GR" sz="4100" dirty="0" smtClean="0">
                <a:solidFill>
                  <a:srgbClr val="FF0000"/>
                </a:solidFill>
              </a:rPr>
              <a:t>ΜΟΡΦΕΣ ΑΝΑΒΟΛΙΚΩΝ</a:t>
            </a:r>
          </a:p>
          <a:p>
            <a:r>
              <a:rPr lang="el-GR" sz="4100" dirty="0" smtClean="0">
                <a:solidFill>
                  <a:srgbClr val="FF0000"/>
                </a:solidFill>
              </a:rPr>
              <a:t>ΣΥΝΕΠΕΙΕΣ ΑΝΑΒΟΛΙΚΩΝ</a:t>
            </a:r>
          </a:p>
          <a:p>
            <a:r>
              <a:rPr lang="el-GR" sz="4100" dirty="0" smtClean="0">
                <a:solidFill>
                  <a:srgbClr val="FF0000"/>
                </a:solidFill>
              </a:rPr>
              <a:t>ΚΑΘΑΡΟΙ ΑΓΩΝΕΣ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sz="3800" dirty="0" smtClean="0">
                <a:solidFill>
                  <a:srgbClr val="FFFF00"/>
                </a:solidFill>
              </a:rPr>
              <a:t>ΕΡΓΑΣΙΑ ΤΟΥ ΜΑΘΗΤΗ ΤΟΥ  Α 1</a:t>
            </a:r>
          </a:p>
          <a:p>
            <a:r>
              <a:rPr lang="el-GR" sz="3800" dirty="0" smtClean="0">
                <a:solidFill>
                  <a:srgbClr val="FFFF00"/>
                </a:solidFill>
              </a:rPr>
              <a:t>ΓΙΑΝΝΗ  ΜΙΣΟΥΛΙΔΗ</a:t>
            </a:r>
            <a:endParaRPr lang="el-GR" sz="3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l-GR" dirty="0" smtClean="0"/>
              <a:t>Τα </a:t>
            </a:r>
            <a:r>
              <a:rPr lang="el-GR" dirty="0" smtClean="0"/>
              <a:t>κυριότερα σωματικά προβλήματα που προκαλούν τα αναβολικά στους άνδρες και στις γυναίκες είναι:</a:t>
            </a:r>
          </a:p>
          <a:p>
            <a:pPr algn="just">
              <a:buNone/>
            </a:pPr>
            <a:r>
              <a:rPr lang="el-GR" dirty="0" smtClean="0"/>
              <a:t>1)Ακμή στο πρόσωπο και στο σώμα, σοβαρής μορφής</a:t>
            </a:r>
          </a:p>
          <a:p>
            <a:pPr algn="just">
              <a:buNone/>
            </a:pPr>
            <a:r>
              <a:rPr lang="el-GR" dirty="0" smtClean="0"/>
              <a:t>2)Αδυνάτισμα των τενόντων των μυών με κίνδυνο ρήξης τους</a:t>
            </a:r>
          </a:p>
          <a:p>
            <a:pPr algn="just">
              <a:buNone/>
            </a:pPr>
            <a:r>
              <a:rPr lang="el-GR" dirty="0" smtClean="0"/>
              <a:t>3)Κιτρίνισμα (ίκτερος)</a:t>
            </a:r>
          </a:p>
          <a:p>
            <a:pPr algn="just">
              <a:buNone/>
            </a:pPr>
            <a:r>
              <a:rPr lang="el-GR" dirty="0" smtClean="0"/>
              <a:t>4)Τρεμούλιασμα</a:t>
            </a:r>
          </a:p>
          <a:p>
            <a:pPr algn="just">
              <a:buNone/>
            </a:pPr>
            <a:r>
              <a:rPr lang="el-GR" dirty="0" smtClean="0"/>
              <a:t>5)Πρήξιμο των αστραγάλων και των ποδιών</a:t>
            </a:r>
          </a:p>
          <a:p>
            <a:pPr algn="just">
              <a:buNone/>
            </a:pPr>
            <a:r>
              <a:rPr lang="el-GR" dirty="0" smtClean="0"/>
              <a:t>6)Μείωση στο αίμα της καλής χοληστερόλης HDL</a:t>
            </a:r>
          </a:p>
          <a:p>
            <a:pPr algn="just">
              <a:buNone/>
            </a:pPr>
            <a:r>
              <a:rPr lang="el-GR" dirty="0" smtClean="0"/>
              <a:t>7)Ψηλή πίεση 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l-GR" dirty="0" smtClean="0"/>
              <a:t>Οι επιδράσεις </a:t>
            </a:r>
            <a:r>
              <a:rPr lang="el-GR" dirty="0" smtClean="0"/>
              <a:t>των αναβολικών στον ψυχικό κόσμο </a:t>
            </a:r>
            <a:r>
              <a:rPr lang="el-GR" dirty="0" smtClean="0"/>
              <a:t>αυτών </a:t>
            </a:r>
            <a:r>
              <a:rPr lang="el-GR" dirty="0" smtClean="0"/>
              <a:t>που τα παίρνουν είναι οι ακόλουθες: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l-GR" dirty="0" smtClean="0"/>
              <a:t>1)Ευερεθιστικότητα</a:t>
            </a:r>
          </a:p>
          <a:p>
            <a:pPr algn="just">
              <a:buNone/>
            </a:pPr>
            <a:r>
              <a:rPr lang="el-GR" dirty="0" smtClean="0"/>
              <a:t>2)Ανεξέλεγκτα ξεσπάσματα οργής που μπορούν να οδηγήσουν σε βίαιες πράξεις</a:t>
            </a:r>
          </a:p>
          <a:p>
            <a:pPr algn="just">
              <a:buNone/>
            </a:pPr>
            <a:r>
              <a:rPr lang="el-GR" dirty="0" smtClean="0"/>
              <a:t>3)Σοβαρές αλλαγές στη διάθεση με αποτέλεσμα να προκαλείται κατάθλιψη</a:t>
            </a:r>
          </a:p>
          <a:p>
            <a:pPr algn="just">
              <a:buNone/>
            </a:pPr>
            <a:r>
              <a:rPr lang="el-GR" dirty="0" smtClean="0"/>
              <a:t>4)Ψευδαισθήσεις </a:t>
            </a:r>
          </a:p>
          <a:p>
            <a:pPr algn="just">
              <a:buNone/>
            </a:pPr>
            <a:r>
              <a:rPr lang="el-GR" dirty="0" smtClean="0"/>
              <a:t>5)Εξασθένηση της ικανότητας κρίσης </a:t>
            </a:r>
          </a:p>
          <a:p>
            <a:pPr algn="just">
              <a:buNone/>
            </a:pPr>
            <a:r>
              <a:rPr lang="el-GR" dirty="0" smtClean="0"/>
              <a:t>6)Παρανοϊκή ζήλια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dirty="0" smtClean="0"/>
              <a:t>Οι μακροχρόνιες επιπλοκές που παρουσιάζονται στους χρήστες αναβολικών ουσιών είναι οι ακόλουθες:</a:t>
            </a:r>
          </a:p>
          <a:p>
            <a:pPr algn="just">
              <a:buNone/>
            </a:pPr>
            <a:r>
              <a:rPr lang="el-GR" dirty="0" smtClean="0"/>
              <a:t>1</a:t>
            </a:r>
            <a:r>
              <a:rPr lang="el-GR" dirty="0" smtClean="0"/>
              <a:t>)</a:t>
            </a:r>
            <a:r>
              <a:rPr lang="en-US" dirty="0" smtClean="0"/>
              <a:t>  </a:t>
            </a:r>
            <a:r>
              <a:rPr lang="el-GR" dirty="0" smtClean="0"/>
              <a:t>Αυξημένα </a:t>
            </a:r>
            <a:r>
              <a:rPr lang="el-GR" dirty="0" smtClean="0"/>
              <a:t>επίπεδα χοληστερόλης</a:t>
            </a:r>
          </a:p>
          <a:p>
            <a:pPr algn="just">
              <a:buNone/>
            </a:pPr>
            <a:r>
              <a:rPr lang="el-GR" dirty="0" smtClean="0"/>
              <a:t>2</a:t>
            </a:r>
            <a:r>
              <a:rPr lang="el-GR" dirty="0" smtClean="0"/>
              <a:t>)</a:t>
            </a:r>
            <a:r>
              <a:rPr lang="en-US" dirty="0" smtClean="0"/>
              <a:t>  </a:t>
            </a:r>
            <a:r>
              <a:rPr lang="el-GR" dirty="0" smtClean="0"/>
              <a:t>Ψηλή </a:t>
            </a:r>
            <a:r>
              <a:rPr lang="el-GR" dirty="0" smtClean="0"/>
              <a:t>πίεση</a:t>
            </a:r>
          </a:p>
          <a:p>
            <a:pPr algn="just">
              <a:buNone/>
            </a:pPr>
            <a:r>
              <a:rPr lang="el-GR" dirty="0" smtClean="0"/>
              <a:t>3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Ανωμαλίες </a:t>
            </a:r>
            <a:r>
              <a:rPr lang="el-GR" dirty="0" smtClean="0"/>
              <a:t>στη λειτουργία της καρδίας, των νεφρών και του ήπατος με κίνδυνο πρόκλησης ασθενειών των οργάνων αυτών</a:t>
            </a:r>
          </a:p>
          <a:p>
            <a:pPr algn="just">
              <a:buNone/>
            </a:pPr>
            <a:r>
              <a:rPr lang="el-GR" dirty="0" smtClean="0"/>
              <a:t>4)</a:t>
            </a:r>
            <a:r>
              <a:rPr lang="en-US" dirty="0" smtClean="0"/>
              <a:t> </a:t>
            </a:r>
            <a:r>
              <a:rPr lang="el-GR" dirty="0" smtClean="0"/>
              <a:t>Κίνδυνος </a:t>
            </a:r>
            <a:r>
              <a:rPr lang="el-GR" dirty="0" smtClean="0"/>
              <a:t>μετάδοσης μολυσματικών ασθενειών (AIDS, ηπατίτιδα) λόγω της χρήσης κοινών βελονών για τη χορήγηση αναβολικών που δεν μπορούν να δοθούν από το στόμα αλλά μόνο δια μέσου ένεσης</a:t>
            </a:r>
          </a:p>
          <a:p>
            <a:pPr algn="just">
              <a:buNone/>
            </a:pPr>
            <a:r>
              <a:rPr lang="el-GR" dirty="0" smtClean="0"/>
              <a:t>5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Κίνδυνος </a:t>
            </a:r>
            <a:r>
              <a:rPr lang="el-GR" dirty="0" smtClean="0"/>
              <a:t>δηλητηρίασης διότι προϊόντα που πωλούνται ανεξέλεγκτα, στη μαύρη αγορά, μπορούν να περιέχουν άλλες ουσίες που δυνατόν να είναι τοξικές </a:t>
            </a:r>
          </a:p>
          <a:p>
            <a:pPr algn="just">
              <a:buNone/>
            </a:pPr>
            <a:r>
              <a:rPr lang="el-GR" dirty="0" smtClean="0"/>
              <a:t>6</a:t>
            </a:r>
            <a:r>
              <a:rPr lang="el-GR" dirty="0" smtClean="0"/>
              <a:t>)</a:t>
            </a:r>
            <a:r>
              <a:rPr lang="en-US" dirty="0" smtClean="0"/>
              <a:t> </a:t>
            </a:r>
            <a:r>
              <a:rPr lang="el-GR" dirty="0" smtClean="0"/>
              <a:t>Βλέπουμε </a:t>
            </a:r>
            <a:r>
              <a:rPr lang="el-GR" dirty="0" smtClean="0"/>
              <a:t>λοιπόν ότι η χορήγηση αναβολικών ουσιών εμπεριέχει πολλούς κίνδυνους. Δεν είναι τυχαία που η χρήση τους έχει απαγορευτεί. Επιτρέπεται η χορήγηση τους μόνο για ορισμένες ασθένειες και αυτό κάτω από αυστηρό έλεγχο από εξειδικευμένους γιατρούς.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ΚΑΘΑΡΟΙ ΑΓΩΝΕΣ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dirty="0" smtClean="0"/>
              <a:t>     «</a:t>
            </a:r>
            <a:r>
              <a:rPr lang="el-GR" dirty="0" err="1" smtClean="0"/>
              <a:t>Νούς</a:t>
            </a:r>
            <a:r>
              <a:rPr lang="el-GR" dirty="0" smtClean="0"/>
              <a:t> υγιής εν σώματι </a:t>
            </a:r>
            <a:r>
              <a:rPr lang="el-GR" dirty="0" err="1" smtClean="0"/>
              <a:t>υγιεί</a:t>
            </a:r>
            <a:r>
              <a:rPr lang="el-GR" dirty="0" smtClean="0"/>
              <a:t>» είπαν και πίστεψαν οι αρχαίοι  Έλληνες.</a:t>
            </a:r>
          </a:p>
          <a:p>
            <a:pPr algn="just">
              <a:buNone/>
            </a:pPr>
            <a:r>
              <a:rPr lang="el-GR" dirty="0" smtClean="0"/>
              <a:t>     Στο φιλοσοφικό αυτό πλαίσιο αθλούνταν και οργάνωναν τακτικά αθλητικούς  αγώνες, προάγοντας το «</a:t>
            </a:r>
            <a:r>
              <a:rPr lang="el-GR" dirty="0" err="1" smtClean="0"/>
              <a:t>εύ</a:t>
            </a:r>
            <a:r>
              <a:rPr lang="el-GR" dirty="0" smtClean="0"/>
              <a:t> αγωνίζεσθε». </a:t>
            </a:r>
          </a:p>
          <a:p>
            <a:pPr algn="just">
              <a:buNone/>
            </a:pPr>
            <a:r>
              <a:rPr lang="el-GR" dirty="0" smtClean="0"/>
              <a:t>     Ο αθλητισμός έχει μεταβληθεί σε μια καλοστημένη βιομηχανία θεάματος, στην οποία κάθε χρόνο παίζονται δις δολάρια.</a:t>
            </a:r>
          </a:p>
          <a:p>
            <a:pPr algn="just">
              <a:buNone/>
            </a:pPr>
            <a:r>
              <a:rPr lang="el-GR" dirty="0" smtClean="0"/>
              <a:t>     Το μέλλον στον αθλητισμό είναι αβέβαιο αλλά εμείς πρέπει να παλέψουμε να πετύχουμε συμφωνία για την αναγκαιότητα  ύπαρξης ικανοποιητικού ελέγχου Ντόπινγκ όχι μόνον σε διεθνείς και εθνικούς αγώνες.</a:t>
            </a:r>
          </a:p>
          <a:p>
            <a:pPr algn="just">
              <a:buNone/>
            </a:pPr>
            <a:r>
              <a:rPr lang="el-GR" dirty="0" smtClean="0"/>
              <a:t>    Το Εργαστήριο Ελέγχου Ντόπινγκ ιδρύθηκε στο ΟΑΚΑ το 1986 και είναι ένα από τα 34 παγκοσμίως διαπιστευμένα Εργαστήρια.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u="sng" dirty="0" smtClean="0"/>
              <a:t>ΑΝΑΒΟΛΙΚΑ (ΟΡΙΣΜΟΣ- ΓΕΝΙΚΑ ΣΤΟΙΧΕΙΑ)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l-GR" dirty="0" smtClean="0"/>
              <a:t>   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sz="3100" dirty="0" smtClean="0"/>
              <a:t>Οργανικές χημικές ενώσεις που προάγουν τον αναβολισμό, δηλαδή </a:t>
            </a:r>
            <a:r>
              <a:rPr lang="el-GR" sz="3100" dirty="0" smtClean="0"/>
              <a:t>τις</a:t>
            </a:r>
            <a:r>
              <a:rPr lang="en-US" sz="3100" dirty="0" smtClean="0"/>
              <a:t> </a:t>
            </a:r>
            <a:r>
              <a:rPr lang="el-GR" sz="3100" dirty="0" smtClean="0"/>
              <a:t>βιοχημικές </a:t>
            </a:r>
            <a:r>
              <a:rPr lang="el-GR" sz="3100" dirty="0" smtClean="0"/>
              <a:t>εκείνες διεργασίες του οργανισμού που οδηγούν σε σύνθεση μεγαλύτερων χημικών μορίων. Στην πράξη κυρίως ενδιαφέρει η προαγωγή του αναβολισμού (δηλαδή της σύνθεσης) των πρωτεϊνών. </a:t>
            </a:r>
          </a:p>
          <a:p>
            <a:pPr algn="just">
              <a:buNone/>
            </a:pPr>
            <a:r>
              <a:rPr lang="el-GR" sz="3100" dirty="0" smtClean="0"/>
              <a:t> </a:t>
            </a:r>
          </a:p>
          <a:p>
            <a:pPr algn="just">
              <a:buNone/>
            </a:pPr>
            <a:r>
              <a:rPr lang="el-GR" sz="3100" dirty="0" smtClean="0"/>
              <a:t>      Η χρήση τους άρχισε το 1940 για την καταπολέμηση της γεροντικής αδυναμίας, της ανορεξίας, και για την νεφρική ανεπάρκεια. </a:t>
            </a:r>
          </a:p>
          <a:p>
            <a:pPr algn="just">
              <a:buNone/>
            </a:pPr>
            <a:r>
              <a:rPr lang="el-GR" sz="3100" dirty="0" smtClean="0"/>
              <a:t> </a:t>
            </a:r>
          </a:p>
          <a:p>
            <a:pPr algn="just">
              <a:buNone/>
            </a:pPr>
            <a:r>
              <a:rPr lang="el-GR" sz="3100" dirty="0" smtClean="0"/>
              <a:t>       Αντίθετα σήμερα χρήση αναβολικών γίνεται από τους αθλητές για την βελτίωση της αθλητική τους επίδοσης. </a:t>
            </a:r>
          </a:p>
          <a:p>
            <a:pPr algn="just">
              <a:buNone/>
            </a:pPr>
            <a:r>
              <a:rPr lang="el-GR" sz="3100" dirty="0" smtClean="0"/>
              <a:t> </a:t>
            </a:r>
          </a:p>
          <a:p>
            <a:pPr algn="just">
              <a:buNone/>
            </a:pPr>
            <a:r>
              <a:rPr lang="el-GR" sz="3100" dirty="0" smtClean="0"/>
              <a:t>       Χορηγούνται σε περιπτώσεις που είναι επιθυμητή η αναβολική διαδικασία, στη σύνθεση του λευκώματος (δηλαδή πρωτεϊνών) ή στην παρεμπόδιση των </a:t>
            </a:r>
            <a:r>
              <a:rPr lang="el-GR" sz="3100" dirty="0" err="1" smtClean="0"/>
              <a:t>καταβολικών</a:t>
            </a:r>
            <a:r>
              <a:rPr lang="el-GR" sz="3100" dirty="0" smtClean="0"/>
              <a:t> εξεργασιών. Τα ¨ναρκωτικά¨ αυτά κυκλοφορούν συχνά σε γυμναστήρια και σε αθλητικές λέσχες. Η κατοχή τους δεν είναι παράνομη άλλα παράνομο είναι να τα προμηθεύσεις σε οποιονδήποτε κάτω των 18 ετών.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ΔΙΑΦΟΡΕΣ ΜΟΡΦΕΣ ΑΝΑΒΟΛΙΚΩΝ ΚΑΙ Η ΧΡΗΣΗ ΤΟΥΣ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Τα αναβολικά χωρίζονται στα φυσικά και στα συνθετικά.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b="1" u="sng" dirty="0" smtClean="0"/>
              <a:t>ΦΥΣΙΚΑ ΑΝΑΒΟΛΙΚΑ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l-GR" dirty="0" smtClean="0"/>
              <a:t>Από </a:t>
            </a:r>
            <a:r>
              <a:rPr lang="el-GR" dirty="0" smtClean="0"/>
              <a:t>τις ουσίες που φυσιολογικά υπάρχουν στον </a:t>
            </a:r>
            <a:r>
              <a:rPr lang="el-GR" dirty="0" smtClean="0"/>
              <a:t>ανθρώπινο</a:t>
            </a:r>
            <a:r>
              <a:rPr lang="en-US" dirty="0" smtClean="0"/>
              <a:t> </a:t>
            </a:r>
            <a:r>
              <a:rPr lang="el-GR" dirty="0" smtClean="0"/>
              <a:t>οργανισμό</a:t>
            </a:r>
            <a:r>
              <a:rPr lang="el-GR" dirty="0" smtClean="0"/>
              <a:t>, ισχυρή αναβολική δράση διαπιστώθηκε ότι έχουν τα ανδρογόνα.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l-GR" dirty="0" smtClean="0"/>
              <a:t>Το </a:t>
            </a:r>
            <a:r>
              <a:rPr lang="el-GR" dirty="0" smtClean="0"/>
              <a:t>σημαντικότερο από τα φυσικά ανδρογόνα είναι η τεστοστερόνη και μικρότερης σημασίας είναι η Δ4-ανδροστενδιόνη και η </a:t>
            </a:r>
            <a:r>
              <a:rPr lang="el-GR" dirty="0" err="1" smtClean="0"/>
              <a:t>δεϋδροεπιανδροστερόνη</a:t>
            </a:r>
            <a:r>
              <a:rPr lang="el-GR" dirty="0" smtClean="0"/>
              <a:t>.  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5008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u="sng" dirty="0" smtClean="0"/>
              <a:t>ΣΥΝΘΕΤΙΚΑ ΑΝΑΒΟΛΙΚΑ</a:t>
            </a: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 </a:t>
            </a:r>
          </a:p>
          <a:p>
            <a:pPr algn="just">
              <a:buNone/>
            </a:pPr>
            <a:r>
              <a:rPr lang="en-US" sz="2000" dirty="0" smtClean="0"/>
              <a:t>      </a:t>
            </a:r>
            <a:r>
              <a:rPr lang="el-GR" sz="2000" dirty="0" smtClean="0"/>
              <a:t>Τα </a:t>
            </a:r>
            <a:r>
              <a:rPr lang="el-GR" sz="2000" dirty="0" smtClean="0"/>
              <a:t>συνθετικά αναβολικά είναι παράγωγα της τεστοστερόνης και από αυτά συνηθέστερα χρησιμοποιούνται η </a:t>
            </a:r>
            <a:r>
              <a:rPr lang="el-GR" sz="2000" dirty="0" err="1" smtClean="0"/>
              <a:t>νανδρολόνη</a:t>
            </a:r>
            <a:r>
              <a:rPr lang="el-GR" sz="2000" dirty="0" smtClean="0"/>
              <a:t>, η </a:t>
            </a:r>
            <a:r>
              <a:rPr lang="el-GR" sz="2000" dirty="0" err="1" smtClean="0"/>
              <a:t>μεθενολόνη</a:t>
            </a:r>
            <a:r>
              <a:rPr lang="el-GR" sz="2000" dirty="0" smtClean="0"/>
              <a:t> και η </a:t>
            </a:r>
            <a:r>
              <a:rPr lang="el-GR" sz="2000" dirty="0" err="1" smtClean="0"/>
              <a:t>οξυμεθολόνη</a:t>
            </a:r>
            <a:r>
              <a:rPr lang="el-GR" sz="2000" dirty="0" smtClean="0"/>
              <a:t>. </a:t>
            </a:r>
            <a:r>
              <a:rPr lang="el-GR" sz="2000" dirty="0" smtClean="0"/>
              <a:t>Δυστυχώς </a:t>
            </a:r>
            <a:r>
              <a:rPr lang="el-GR" sz="2000" dirty="0" smtClean="0"/>
              <a:t>όλα διατηρούν, αν και εξασθενημένη, την ανδρογόνο δράση τους. </a:t>
            </a:r>
          </a:p>
          <a:p>
            <a:pPr algn="just">
              <a:buNone/>
            </a:pPr>
            <a:r>
              <a:rPr lang="el-GR" sz="2000" dirty="0" smtClean="0"/>
              <a:t> </a:t>
            </a:r>
          </a:p>
          <a:p>
            <a:pPr algn="just">
              <a:buNone/>
            </a:pPr>
            <a:r>
              <a:rPr lang="en-US" sz="2000" dirty="0" smtClean="0"/>
              <a:t>       </a:t>
            </a:r>
            <a:r>
              <a:rPr lang="el-GR" sz="2000" dirty="0" smtClean="0"/>
              <a:t>Από </a:t>
            </a:r>
            <a:r>
              <a:rPr lang="el-GR" sz="2000" dirty="0" smtClean="0"/>
              <a:t>την άλλη πλευρά η αναβολική τους δράση δεν έδωσε τα αναμενόμενα αποτελέσματα στην αντιμετώπιση σοβαρών καταστάσεων, όπως η </a:t>
            </a:r>
            <a:r>
              <a:rPr lang="el-GR" sz="2000" dirty="0" err="1" smtClean="0"/>
              <a:t>απλαστική</a:t>
            </a:r>
            <a:r>
              <a:rPr lang="el-GR" sz="2000" dirty="0" smtClean="0"/>
              <a:t> αναιμία, η καχεξία των καρκινοπαθών ή η γεροντική εξάντληση. </a:t>
            </a:r>
          </a:p>
          <a:p>
            <a:pPr algn="just">
              <a:buNone/>
            </a:pPr>
            <a:r>
              <a:rPr lang="el-GR" sz="2000" dirty="0" smtClean="0"/>
              <a:t> </a:t>
            </a:r>
          </a:p>
          <a:p>
            <a:pPr algn="just">
              <a:buNone/>
            </a:pPr>
            <a:r>
              <a:rPr lang="en-US" sz="2000" dirty="0" smtClean="0"/>
              <a:t>       </a:t>
            </a:r>
            <a:r>
              <a:rPr lang="el-GR" sz="2000" dirty="0" smtClean="0"/>
              <a:t>Η </a:t>
            </a:r>
            <a:r>
              <a:rPr lang="el-GR" sz="2000" dirty="0" smtClean="0"/>
              <a:t>ενίσχυση του μυϊκού συστήματος αναμφίβολα βοηθά στη βελτίωση των αθλητικών επιδόσεων. Αυτό οδήγησε στην ευρεία χρήση αναβολικών από αθλητές που κάνουν πρωταθλητισμό, παρά τις επίσημες απαγορεύσεις που ισχύουν διεθνώς. Η χρήση όμως αυτή δημιουργεί πολλά δυσάρεστα επακόλουθα για τους αθλητές, ενώ παράλληλα τους εκθέτει σε σοβαρούς μελλοντικούς κινδύνους.</a:t>
            </a:r>
          </a:p>
          <a:p>
            <a:pPr algn="just">
              <a:buNone/>
            </a:pPr>
            <a:r>
              <a:rPr lang="en-US" sz="2000" dirty="0" smtClean="0"/>
              <a:t>       </a:t>
            </a:r>
            <a:r>
              <a:rPr lang="el-GR" sz="2000" dirty="0" smtClean="0"/>
              <a:t>Χρησιμοποιούνται </a:t>
            </a:r>
            <a:r>
              <a:rPr lang="el-GR" sz="2000" dirty="0" smtClean="0"/>
              <a:t>όπως και η τεστοστερόνη, με τη διαφορά ότι έχουν λιγότερες </a:t>
            </a:r>
            <a:r>
              <a:rPr lang="el-GR" sz="2000" dirty="0" err="1" smtClean="0"/>
              <a:t>απ΄</a:t>
            </a:r>
            <a:r>
              <a:rPr lang="el-GR" sz="2000" dirty="0" smtClean="0"/>
              <a:t> αυτήν αρμοδιότητες</a:t>
            </a:r>
          </a:p>
          <a:p>
            <a:pPr algn="just">
              <a:buNone/>
            </a:pPr>
            <a:r>
              <a:rPr lang="el-GR" sz="20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l-GR" dirty="0" smtClean="0"/>
              <a:t> </a:t>
            </a:r>
            <a:r>
              <a:rPr lang="el-GR" dirty="0" smtClean="0"/>
              <a:t>Επίσης ένα αναβολικό η </a:t>
            </a:r>
            <a:r>
              <a:rPr lang="el-GR" dirty="0" err="1" smtClean="0"/>
              <a:t>στανοζολόλ</a:t>
            </a:r>
            <a:r>
              <a:rPr lang="el-GR" dirty="0" smtClean="0"/>
              <a:t> διακρίνεται σε δύο μορφές: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n-US" dirty="0" smtClean="0"/>
              <a:t>      </a:t>
            </a:r>
            <a:r>
              <a:rPr lang="el-GR" dirty="0" smtClean="0"/>
              <a:t>1</a:t>
            </a:r>
            <a:r>
              <a:rPr lang="el-GR" dirty="0" smtClean="0"/>
              <a:t>. Ενέσιμη</a:t>
            </a:r>
          </a:p>
          <a:p>
            <a:pPr algn="just">
              <a:buNone/>
            </a:pPr>
            <a:r>
              <a:rPr lang="el-GR" dirty="0" smtClean="0"/>
              <a:t> 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  </a:t>
            </a:r>
            <a:r>
              <a:rPr lang="el-GR" dirty="0" smtClean="0"/>
              <a:t>2</a:t>
            </a:r>
            <a:r>
              <a:rPr lang="el-GR" dirty="0" smtClean="0"/>
              <a:t>. </a:t>
            </a:r>
            <a:r>
              <a:rPr lang="el-GR" dirty="0" err="1" smtClean="0"/>
              <a:t>Χαπια</a:t>
            </a:r>
            <a:r>
              <a:rPr lang="el-GR" dirty="0" smtClean="0"/>
              <a:t> 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l-GR" dirty="0" smtClean="0"/>
              <a:t>Από </a:t>
            </a:r>
            <a:r>
              <a:rPr lang="el-GR" dirty="0" smtClean="0"/>
              <a:t>περιοδικά, έρευνες και εμπειρικές γνώμες έχει διαπιστωθεί ότι η ενέσιμη μορφή είναι πιο αποδοτική από αυτή των χαπιών.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None/>
            </a:pPr>
            <a:r>
              <a:rPr lang="el-GR" sz="5100" dirty="0" smtClean="0"/>
              <a:t>Α) </a:t>
            </a:r>
            <a:r>
              <a:rPr lang="el-GR" sz="5100" dirty="0" err="1" smtClean="0"/>
              <a:t>Winstrol</a:t>
            </a:r>
            <a:r>
              <a:rPr lang="el-GR" sz="5100" dirty="0" smtClean="0"/>
              <a:t>-</a:t>
            </a:r>
            <a:r>
              <a:rPr lang="el-GR" sz="5100" dirty="0" err="1" smtClean="0"/>
              <a:t>Depot</a:t>
            </a:r>
            <a:r>
              <a:rPr lang="el-GR" sz="5100" dirty="0" smtClean="0"/>
              <a:t>(ενέσιμο)</a:t>
            </a:r>
          </a:p>
          <a:p>
            <a:pPr>
              <a:buNone/>
            </a:pPr>
            <a:r>
              <a:rPr lang="en-US" sz="5100" dirty="0" smtClean="0"/>
              <a:t>     </a:t>
            </a:r>
            <a:r>
              <a:rPr lang="el-GR" sz="5100" dirty="0" smtClean="0"/>
              <a:t>Πρέπει </a:t>
            </a:r>
            <a:r>
              <a:rPr lang="el-GR" sz="5100" dirty="0" smtClean="0"/>
              <a:t>να χορηγείται τακτικά και σε μετρημένα χρονικά διαστήματα. Αυτό το κάνει να διαφέρει από τα άλλα στεροειδή, τα οποία χορηγούνται ως επί το πλείστον εβδομαδιαία.</a:t>
            </a:r>
          </a:p>
          <a:p>
            <a:pPr>
              <a:buNone/>
            </a:pPr>
            <a:r>
              <a:rPr lang="el-GR" sz="5100" dirty="0" smtClean="0"/>
              <a:t> </a:t>
            </a:r>
          </a:p>
          <a:p>
            <a:pPr>
              <a:buNone/>
            </a:pPr>
            <a:r>
              <a:rPr lang="el-GR" sz="5100" dirty="0" smtClean="0"/>
              <a:t>Β) </a:t>
            </a:r>
            <a:r>
              <a:rPr lang="el-GR" sz="5100" dirty="0" err="1" smtClean="0"/>
              <a:t>Winstrol</a:t>
            </a:r>
            <a:r>
              <a:rPr lang="el-GR" sz="5100" dirty="0" smtClean="0"/>
              <a:t>-ORAL (χάπι)</a:t>
            </a:r>
          </a:p>
          <a:p>
            <a:pPr>
              <a:buNone/>
            </a:pPr>
            <a:r>
              <a:rPr lang="el-GR" sz="5100" dirty="0" smtClean="0"/>
              <a:t> </a:t>
            </a:r>
          </a:p>
          <a:p>
            <a:pPr>
              <a:buNone/>
            </a:pPr>
            <a:r>
              <a:rPr lang="en-US" sz="5100" dirty="0" smtClean="0"/>
              <a:t>     </a:t>
            </a:r>
            <a:r>
              <a:rPr lang="el-GR" sz="5100" dirty="0" smtClean="0"/>
              <a:t>Η </a:t>
            </a:r>
            <a:r>
              <a:rPr lang="el-GR" sz="5100" dirty="0" smtClean="0"/>
              <a:t>ουσία αυτή δεν φέρνει σε αυτή τη μορφή καλά αποτελέσματα. Έρευνες έδειξαν ότι η ουσία είναι αρκετά τοξική και μπορεί να φέρει βλάβες όχι μόνο στο ήπαρ, αλλά και σε όλο το πεπτικό σύστημα.</a:t>
            </a:r>
          </a:p>
          <a:p>
            <a:pPr>
              <a:buNone/>
            </a:pPr>
            <a:r>
              <a:rPr lang="el-GR" sz="5100" dirty="0" smtClean="0"/>
              <a:t> 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/>
              <a:t>ΠΑΡΕΝΕΡΓΕΙΕΣ ΤΩΝ ΑΝΑΒΟΛΙΚΩΝ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579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000" dirty="0" smtClean="0"/>
              <a:t>     </a:t>
            </a:r>
            <a:r>
              <a:rPr lang="el-GR" sz="3000" dirty="0" smtClean="0"/>
              <a:t>Οι </a:t>
            </a:r>
            <a:r>
              <a:rPr lang="el-GR" sz="3000" dirty="0" smtClean="0"/>
              <a:t>έφηβοι έχουν την τάση να χρησιμοποιούν αναβολικά και στεροειδή προκειμένου να αποκτήσουν πιο αθλητική εμφάνιση. Η χρήση τους έχει άμεσες συνέπειες στο νευρικό τους σύστημά και για αυτό εκδηλώνουν προβλήματα συμπεριφοράς. Επίσης περιορίζεται η ανάπτυξη τους και αν υπάρχει χρόνια χρήση θα δημιουργήσουν προβλήματα στην καρδιά.</a:t>
            </a:r>
          </a:p>
          <a:p>
            <a:pPr>
              <a:buNone/>
            </a:pPr>
            <a:r>
              <a:rPr lang="el-GR" sz="3000" dirty="0" smtClean="0"/>
              <a:t> </a:t>
            </a:r>
          </a:p>
          <a:p>
            <a:pPr>
              <a:buNone/>
            </a:pPr>
            <a:r>
              <a:rPr lang="en-US" sz="3000" dirty="0" smtClean="0"/>
              <a:t>     </a:t>
            </a:r>
            <a:r>
              <a:rPr lang="el-GR" sz="3000" dirty="0" smtClean="0"/>
              <a:t>Επομένως</a:t>
            </a:r>
            <a:r>
              <a:rPr lang="el-GR" sz="3000" dirty="0" smtClean="0"/>
              <a:t>, δεν πρέπει κάθε αθλητής, που επιθυμεί να βελτιώσει τις επιδόσεις του, να προσφεύγει στα αναβολικά, γιατί έτσι ρισκάρει την αθλητική του καριέρα, αλλά κυρίως την ίδια του την υγεία.</a:t>
            </a:r>
          </a:p>
          <a:p>
            <a:pPr>
              <a:buNone/>
            </a:pPr>
            <a:r>
              <a:rPr lang="el-GR" sz="3000" dirty="0" smtClean="0"/>
              <a:t> </a:t>
            </a:r>
          </a:p>
          <a:p>
            <a:pPr>
              <a:buNone/>
            </a:pPr>
            <a:r>
              <a:rPr lang="en-US" sz="3000" dirty="0" smtClean="0"/>
              <a:t>     </a:t>
            </a:r>
            <a:r>
              <a:rPr lang="el-GR" sz="3000" dirty="0" smtClean="0"/>
              <a:t>Η </a:t>
            </a:r>
            <a:r>
              <a:rPr lang="el-GR" sz="3000" dirty="0" smtClean="0"/>
              <a:t>χρήση αναβολικών </a:t>
            </a:r>
            <a:r>
              <a:rPr lang="el-GR" sz="3000" dirty="0" err="1" smtClean="0"/>
              <a:t>ουσίων</a:t>
            </a:r>
            <a:r>
              <a:rPr lang="el-GR" sz="3000" dirty="0" smtClean="0"/>
              <a:t> ίσως ευθύνεται για αλλοιώσεις του νευρικού συστήματος 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l-GR" dirty="0" smtClean="0"/>
              <a:t>Τα </a:t>
            </a:r>
            <a:r>
              <a:rPr lang="el-GR" dirty="0" smtClean="0"/>
              <a:t>κυριότερα σωματικά προβλήματα που προκαλούν τα αναβολικά στους άνδρες είναι: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l-GR" dirty="0" smtClean="0"/>
              <a:t>1)Αλλοίωση γεννητικών οργάνων(μπορεί να είναι μόνιμη εάν υπάρχει παρατεταμένη χρήση των στεροειδών αναβολικών)</a:t>
            </a:r>
          </a:p>
          <a:p>
            <a:pPr algn="just">
              <a:buNone/>
            </a:pPr>
            <a:r>
              <a:rPr lang="el-GR" dirty="0" smtClean="0"/>
              <a:t>2)Μείωση του αριθμού των σπερματοζωαρίων </a:t>
            </a:r>
          </a:p>
          <a:p>
            <a:pPr algn="just">
              <a:buNone/>
            </a:pPr>
            <a:r>
              <a:rPr lang="el-GR" dirty="0" smtClean="0"/>
              <a:t>3)Σεξουαλική ανικανότητα</a:t>
            </a:r>
          </a:p>
          <a:p>
            <a:pPr algn="just">
              <a:buNone/>
            </a:pPr>
            <a:r>
              <a:rPr lang="el-GR" dirty="0" smtClean="0"/>
              <a:t>4)Πρόωρη φαλάκρα</a:t>
            </a:r>
          </a:p>
          <a:p>
            <a:pPr algn="just">
              <a:buNone/>
            </a:pPr>
            <a:r>
              <a:rPr lang="el-GR" dirty="0" smtClean="0"/>
              <a:t>5)Μεγέθυνση του προστάτη</a:t>
            </a:r>
          </a:p>
          <a:p>
            <a:pPr algn="just">
              <a:buNone/>
            </a:pPr>
            <a:r>
              <a:rPr lang="el-GR" dirty="0" smtClean="0"/>
              <a:t>6)Γυναικομαστία</a:t>
            </a:r>
          </a:p>
          <a:p>
            <a:pPr algn="just">
              <a:buNone/>
            </a:pPr>
            <a:r>
              <a:rPr lang="el-GR" dirty="0" smtClean="0"/>
              <a:t>7)Δυσκολίες ή πόνος κατά την ούρηση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l-GR" dirty="0" smtClean="0"/>
              <a:t>Τα </a:t>
            </a:r>
            <a:r>
              <a:rPr lang="el-GR" dirty="0" smtClean="0"/>
              <a:t>κυριότερα σωματικά προβλήματα που προκαλούν τα αναβολικά στις γυναίκες είναι:</a:t>
            </a:r>
          </a:p>
          <a:p>
            <a:pPr algn="just">
              <a:buNone/>
            </a:pPr>
            <a:r>
              <a:rPr lang="el-GR" dirty="0" smtClean="0"/>
              <a:t> </a:t>
            </a:r>
          </a:p>
          <a:p>
            <a:pPr algn="just">
              <a:buNone/>
            </a:pPr>
            <a:r>
              <a:rPr lang="el-GR" dirty="0" smtClean="0"/>
              <a:t>1)Φύτρωμα μαλλιών στο πρόσωπο</a:t>
            </a:r>
          </a:p>
          <a:p>
            <a:pPr algn="just">
              <a:buNone/>
            </a:pPr>
            <a:r>
              <a:rPr lang="el-GR" dirty="0" smtClean="0"/>
              <a:t>2)Αλλαγές ή διακοπή των κύκλων της έμμηνου ρύσης</a:t>
            </a:r>
          </a:p>
          <a:p>
            <a:pPr algn="just">
              <a:buNone/>
            </a:pPr>
            <a:r>
              <a:rPr lang="el-GR" dirty="0" smtClean="0"/>
              <a:t>3)Η φωνή γίνεται πιο βαθιά, όπως στους άνδρες (μπορεί να είναι μόνιμη εάν)υπάρχει παρατεταμένη χρήση των στεροειδών αναβολικών</a:t>
            </a:r>
          </a:p>
          <a:p>
            <a:pPr algn="just">
              <a:buNone/>
            </a:pPr>
            <a:r>
              <a:rPr lang="el-GR" dirty="0" smtClean="0"/>
              <a:t>4) Αλλοίωση γεννητικών οργάνων(μπορεί να είναι μόνιμη εάν υπάρχει παρατεταμένη χρήση των στεροειδών αναβολικών)</a:t>
            </a:r>
          </a:p>
          <a:p>
            <a:pPr algn="just">
              <a:buNone/>
            </a:pPr>
            <a:r>
              <a:rPr lang="el-GR" dirty="0" smtClean="0"/>
              <a:t>5)Μείωση των μαστών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</TotalTime>
  <Words>427</Words>
  <PresentationFormat>Προβολή στην οθόνη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Αποκορύφωμα</vt:lpstr>
      <vt:lpstr> ΑΝΑΒΟΛΙΚΑ  </vt:lpstr>
      <vt:lpstr>ΑΝΑΒΟΛΙΚΑ (ΟΡΙΣΜΟΣ- ΓΕΝΙΚΑ ΣΤΟΙΧΕΙΑ) </vt:lpstr>
      <vt:lpstr>ΔΙΑΦΟΡΕΣ ΜΟΡΦΕΣ ΑΝΑΒΟΛΙΚΩΝ ΚΑΙ Η ΧΡΗΣΗ ΤΟΥΣ </vt:lpstr>
      <vt:lpstr>Διαφάνεια 4</vt:lpstr>
      <vt:lpstr>Διαφάνεια 5</vt:lpstr>
      <vt:lpstr>Διαφάνεια 6</vt:lpstr>
      <vt:lpstr>ΠΑΡΕΝΕΡΓΕΙΕΣ ΤΩΝ ΑΝΑΒΟΛΙΚΩΝ   </vt:lpstr>
      <vt:lpstr>Διαφάνεια 8</vt:lpstr>
      <vt:lpstr>Διαφάνεια 9</vt:lpstr>
      <vt:lpstr>Διαφάνεια 10</vt:lpstr>
      <vt:lpstr>Διαφάνεια 11</vt:lpstr>
      <vt:lpstr>Διαφάνεια 12</vt:lpstr>
      <vt:lpstr>ΚΑΘΑΡΟΙ ΑΓΩΝΕΣ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ΑΝΑΒΟΛΙΚΑ  </dc:title>
  <dc:creator>VaggeLis</dc:creator>
  <cp:lastModifiedBy>VaggeLis</cp:lastModifiedBy>
  <cp:revision>19</cp:revision>
  <dcterms:created xsi:type="dcterms:W3CDTF">2017-05-10T17:00:37Z</dcterms:created>
  <dcterms:modified xsi:type="dcterms:W3CDTF">2017-05-10T20:06:18Z</dcterms:modified>
</cp:coreProperties>
</file>