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6" r:id="rId5"/>
    <p:sldId id="259" r:id="rId6"/>
    <p:sldId id="260" r:id="rId7"/>
    <p:sldId id="264" r:id="rId8"/>
    <p:sldId id="262" r:id="rId9"/>
    <p:sldId id="265" r:id="rId10"/>
    <p:sldId id="263"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22" autoAdjust="0"/>
  </p:normalViewPr>
  <p:slideViewPr>
    <p:cSldViewPr>
      <p:cViewPr varScale="1">
        <p:scale>
          <a:sx n="106" d="100"/>
          <a:sy n="106" d="100"/>
        </p:scale>
        <p:origin x="-1128" y="-90"/>
      </p:cViewPr>
      <p:guideLst>
        <p:guide orient="horz" pos="2160"/>
        <p:guide pos="2880"/>
      </p:guideLst>
    </p:cSldViewPr>
  </p:slideViewPr>
  <p:outlineViewPr>
    <p:cViewPr>
      <p:scale>
        <a:sx n="33" d="100"/>
        <a:sy n="33" d="100"/>
      </p:scale>
      <p:origin x="0" y="372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B61439-4BB1-49EA-B99F-E02C9C546975}" type="datetimeFigureOut">
              <a:rPr lang="el-GR" smtClean="0"/>
              <a:pPr/>
              <a:t>17/5/2017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6C684E-6BF5-4123-9EF5-F9ADE8501E5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86C684E-6BF5-4123-9EF5-F9ADE8501E5A}" type="slidenum">
              <a:rPr lang="el-GR" smtClean="0"/>
              <a:pPr/>
              <a:t>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E0E4FEF-92D2-4CC2-8F9C-BDD550E7DDF6}" type="datetimeFigureOut">
              <a:rPr lang="el-GR" smtClean="0"/>
              <a:pPr/>
              <a:t>17/5/2017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E0FB5D-CF36-4FC4-A7A9-10ADE266521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E0E4FEF-92D2-4CC2-8F9C-BDD550E7DDF6}" type="datetimeFigureOut">
              <a:rPr lang="el-GR" smtClean="0"/>
              <a:pPr/>
              <a:t>17/5/2017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E0FB5D-CF36-4FC4-A7A9-10ADE266521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E0E4FEF-92D2-4CC2-8F9C-BDD550E7DDF6}" type="datetimeFigureOut">
              <a:rPr lang="el-GR" smtClean="0"/>
              <a:pPr/>
              <a:t>17/5/2017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E0FB5D-CF36-4FC4-A7A9-10ADE266521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E0E4FEF-92D2-4CC2-8F9C-BDD550E7DDF6}" type="datetimeFigureOut">
              <a:rPr lang="el-GR" smtClean="0"/>
              <a:pPr/>
              <a:t>17/5/2017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E0FB5D-CF36-4FC4-A7A9-10ADE266521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E0E4FEF-92D2-4CC2-8F9C-BDD550E7DDF6}" type="datetimeFigureOut">
              <a:rPr lang="el-GR" smtClean="0"/>
              <a:pPr/>
              <a:t>17/5/2017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E0FB5D-CF36-4FC4-A7A9-10ADE266521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E0E4FEF-92D2-4CC2-8F9C-BDD550E7DDF6}" type="datetimeFigureOut">
              <a:rPr lang="el-GR" smtClean="0"/>
              <a:pPr/>
              <a:t>17/5/2017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E0FB5D-CF36-4FC4-A7A9-10ADE266521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E0E4FEF-92D2-4CC2-8F9C-BDD550E7DDF6}" type="datetimeFigureOut">
              <a:rPr lang="el-GR" smtClean="0"/>
              <a:pPr/>
              <a:t>17/5/2017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0E0FB5D-CF36-4FC4-A7A9-10ADE266521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E0E4FEF-92D2-4CC2-8F9C-BDD550E7DDF6}" type="datetimeFigureOut">
              <a:rPr lang="el-GR" smtClean="0"/>
              <a:pPr/>
              <a:t>17/5/2017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0E0FB5D-CF36-4FC4-A7A9-10ADE266521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E0E4FEF-92D2-4CC2-8F9C-BDD550E7DDF6}" type="datetimeFigureOut">
              <a:rPr lang="el-GR" smtClean="0"/>
              <a:pPr/>
              <a:t>17/5/2017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0E0FB5D-CF36-4FC4-A7A9-10ADE266521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E0E4FEF-92D2-4CC2-8F9C-BDD550E7DDF6}" type="datetimeFigureOut">
              <a:rPr lang="el-GR" smtClean="0"/>
              <a:pPr/>
              <a:t>17/5/2017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E0FB5D-CF36-4FC4-A7A9-10ADE266521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E0E4FEF-92D2-4CC2-8F9C-BDD550E7DDF6}" type="datetimeFigureOut">
              <a:rPr lang="el-GR" smtClean="0"/>
              <a:pPr/>
              <a:t>17/5/2017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E0FB5D-CF36-4FC4-A7A9-10ADE266521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0E4FEF-92D2-4CC2-8F9C-BDD550E7DDF6}" type="datetimeFigureOut">
              <a:rPr lang="el-GR" smtClean="0"/>
              <a:pPr/>
              <a:t>17/5/2017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0FB5D-CF36-4FC4-A7A9-10ADE266521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fet.g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i="1" dirty="0" smtClean="0"/>
              <a:t>ΑΝΑΒΟΛΙΚΑ</a:t>
            </a:r>
            <a:endParaRPr lang="el-GR" i="1" dirty="0"/>
          </a:p>
        </p:txBody>
      </p:sp>
      <p:sp>
        <p:nvSpPr>
          <p:cNvPr id="3" name="2 - Υπότιτλος"/>
          <p:cNvSpPr>
            <a:spLocks noGrp="1"/>
          </p:cNvSpPr>
          <p:nvPr>
            <p:ph type="subTitle" idx="1"/>
          </p:nvPr>
        </p:nvSpPr>
        <p:spPr/>
        <p:txBody>
          <a:bodyPr>
            <a:normAutofit fontScale="92500" lnSpcReduction="20000"/>
          </a:bodyPr>
          <a:lstStyle/>
          <a:p>
            <a:r>
              <a:rPr lang="el-GR" dirty="0" smtClean="0">
                <a:solidFill>
                  <a:schemeClr val="tx1"/>
                </a:solidFill>
              </a:rPr>
              <a:t>Εργασία της μαθήτριας</a:t>
            </a:r>
            <a:r>
              <a:rPr lang="el-GR" dirty="0" smtClean="0"/>
              <a:t> </a:t>
            </a:r>
            <a:r>
              <a:rPr lang="el-GR" dirty="0" err="1" smtClean="0">
                <a:solidFill>
                  <a:schemeClr val="tx1"/>
                </a:solidFill>
              </a:rPr>
              <a:t>Δούβαλη</a:t>
            </a:r>
            <a:r>
              <a:rPr lang="el-GR" dirty="0" smtClean="0"/>
              <a:t> </a:t>
            </a:r>
            <a:r>
              <a:rPr lang="el-GR" dirty="0" smtClean="0">
                <a:solidFill>
                  <a:schemeClr val="tx1"/>
                </a:solidFill>
              </a:rPr>
              <a:t>Ευδοξίας</a:t>
            </a:r>
            <a:r>
              <a:rPr lang="en-US" dirty="0" smtClean="0">
                <a:solidFill>
                  <a:schemeClr val="tx1"/>
                </a:solidFill>
              </a:rPr>
              <a:t> </a:t>
            </a:r>
          </a:p>
          <a:p>
            <a:r>
              <a:rPr lang="el-GR" dirty="0" smtClean="0">
                <a:solidFill>
                  <a:schemeClr val="tx1"/>
                </a:solidFill>
              </a:rPr>
              <a:t>Στο μάθημα της Νεοελληνικής γλώσσας</a:t>
            </a:r>
          </a:p>
          <a:p>
            <a:r>
              <a:rPr lang="el-GR" dirty="0" smtClean="0">
                <a:solidFill>
                  <a:schemeClr val="tx1"/>
                </a:solidFill>
              </a:rPr>
              <a:t>Καθηγήτρια: </a:t>
            </a:r>
            <a:r>
              <a:rPr lang="el-GR" dirty="0" err="1" smtClean="0">
                <a:solidFill>
                  <a:schemeClr val="tx1"/>
                </a:solidFill>
              </a:rPr>
              <a:t>Ναουμίδου</a:t>
            </a:r>
            <a:r>
              <a:rPr lang="el-GR" dirty="0" smtClean="0">
                <a:solidFill>
                  <a:schemeClr val="tx1"/>
                </a:solidFill>
              </a:rPr>
              <a:t> Μαρία</a:t>
            </a:r>
          </a:p>
          <a:p>
            <a:endParaRPr lang="el-GR" dirty="0">
              <a:solidFill>
                <a:schemeClr val="tx1"/>
              </a:solidFill>
            </a:endParaRPr>
          </a:p>
          <a:p>
            <a:endParaRPr lang="el-GR" dirty="0">
              <a:solidFill>
                <a:schemeClr val="tx1"/>
              </a:solidFill>
            </a:endParaRPr>
          </a:p>
        </p:txBody>
      </p:sp>
      <p:pic>
        <p:nvPicPr>
          <p:cNvPr id="15362" name="Picture 2" descr="Αποτέλεσμα εικόνας για αναβολικα"/>
          <p:cNvPicPr>
            <a:picLocks noChangeAspect="1" noChangeArrowheads="1"/>
          </p:cNvPicPr>
          <p:nvPr/>
        </p:nvPicPr>
        <p:blipFill>
          <a:blip r:embed="rId2" cstate="print"/>
          <a:srcRect/>
          <a:stretch>
            <a:fillRect/>
          </a:stretch>
        </p:blipFill>
        <p:spPr bwMode="auto">
          <a:xfrm>
            <a:off x="971600" y="1628800"/>
            <a:ext cx="1687133" cy="2239145"/>
          </a:xfrm>
          <a:prstGeom prst="rect">
            <a:avLst/>
          </a:prstGeom>
          <a:noFill/>
        </p:spPr>
      </p:pic>
      <p:pic>
        <p:nvPicPr>
          <p:cNvPr id="15364" name="Picture 4" descr="Σχετική εικόνα"/>
          <p:cNvPicPr>
            <a:picLocks noChangeAspect="1" noChangeArrowheads="1"/>
          </p:cNvPicPr>
          <p:nvPr/>
        </p:nvPicPr>
        <p:blipFill>
          <a:blip r:embed="rId3" cstate="print"/>
          <a:srcRect/>
          <a:stretch>
            <a:fillRect/>
          </a:stretch>
        </p:blipFill>
        <p:spPr bwMode="auto">
          <a:xfrm>
            <a:off x="6156176" y="1484784"/>
            <a:ext cx="2520280" cy="2520281"/>
          </a:xfrm>
          <a:prstGeom prst="rect">
            <a:avLst/>
          </a:prstGeom>
          <a:noFill/>
        </p:spPr>
      </p:pic>
    </p:spTree>
  </p:cSld>
  <p:clrMapOvr>
    <a:masterClrMapping/>
  </p:clrMapOvr>
  <p:transition spd="slow" advClick="0" advTm="2000">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Πηγές πληροφοριών</a:t>
            </a:r>
            <a:endParaRPr lang="el-GR" dirty="0"/>
          </a:p>
        </p:txBody>
      </p:sp>
      <p:sp>
        <p:nvSpPr>
          <p:cNvPr id="4" name="3 - Θέση περιεχομένου"/>
          <p:cNvSpPr>
            <a:spLocks noGrp="1"/>
          </p:cNvSpPr>
          <p:nvPr>
            <p:ph idx="1"/>
          </p:nvPr>
        </p:nvSpPr>
        <p:spPr/>
        <p:txBody>
          <a:bodyPr/>
          <a:lstStyle/>
          <a:p>
            <a:r>
              <a:rPr lang="en-US" dirty="0" smtClean="0">
                <a:hlinkClick r:id="rId2"/>
              </a:rPr>
              <a:t>www.ifet.gr</a:t>
            </a:r>
            <a:endParaRPr lang="en-US" dirty="0" smtClean="0"/>
          </a:p>
          <a:p>
            <a:r>
              <a:rPr lang="en-US" dirty="0" smtClean="0"/>
              <a:t>Wikipedia</a:t>
            </a:r>
            <a:endParaRPr lang="el-GR" dirty="0"/>
          </a:p>
        </p:txBody>
      </p:sp>
    </p:spTree>
  </p:cSld>
  <p:clrMapOvr>
    <a:masterClrMapping/>
  </p:clrMapOvr>
  <p:transition spd="slow" advTm="3000">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Περιεχόμενα</a:t>
            </a:r>
            <a:endParaRPr lang="el-GR" i="1" dirty="0"/>
          </a:p>
        </p:txBody>
      </p:sp>
      <p:sp>
        <p:nvSpPr>
          <p:cNvPr id="3" name="2 - Θέση περιεχομένου"/>
          <p:cNvSpPr>
            <a:spLocks noGrp="1"/>
          </p:cNvSpPr>
          <p:nvPr>
            <p:ph idx="1"/>
          </p:nvPr>
        </p:nvSpPr>
        <p:spPr/>
        <p:txBody>
          <a:bodyPr/>
          <a:lstStyle/>
          <a:p>
            <a:r>
              <a:rPr lang="el-GR" dirty="0" smtClean="0"/>
              <a:t>Τι είναι αναβολικά?</a:t>
            </a:r>
          </a:p>
          <a:p>
            <a:r>
              <a:rPr lang="el-GR" dirty="0" smtClean="0"/>
              <a:t>Ποιές είναι οι ουσίες?</a:t>
            </a:r>
          </a:p>
          <a:p>
            <a:r>
              <a:rPr lang="el-GR" dirty="0" smtClean="0"/>
              <a:t>Ποιές είναι οι συνέπειες τους?</a:t>
            </a:r>
          </a:p>
          <a:p>
            <a:r>
              <a:rPr lang="el-GR" dirty="0" smtClean="0"/>
              <a:t>Καθαροί αγώνες</a:t>
            </a:r>
          </a:p>
          <a:p>
            <a:r>
              <a:rPr lang="el-GR" dirty="0" smtClean="0"/>
              <a:t>Φωτογραφίες</a:t>
            </a:r>
          </a:p>
          <a:p>
            <a:r>
              <a:rPr lang="el-GR" dirty="0" smtClean="0"/>
              <a:t>Πηγές πληροφοριών</a:t>
            </a:r>
          </a:p>
          <a:p>
            <a:endParaRPr lang="el-GR" dirty="0"/>
          </a:p>
        </p:txBody>
      </p:sp>
    </p:spTree>
  </p:cSld>
  <p:clrMapOvr>
    <a:masterClrMapping/>
  </p:clrMapOvr>
  <p:transition spd="slow" advTm="3000">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Τι είναι αναβολικά</a:t>
            </a:r>
            <a:endParaRPr lang="el-GR" i="1" dirty="0"/>
          </a:p>
        </p:txBody>
      </p:sp>
      <p:sp>
        <p:nvSpPr>
          <p:cNvPr id="3" name="2 - Θέση περιεχομένου"/>
          <p:cNvSpPr>
            <a:spLocks noGrp="1"/>
          </p:cNvSpPr>
          <p:nvPr>
            <p:ph idx="1"/>
          </p:nvPr>
        </p:nvSpPr>
        <p:spPr/>
        <p:txBody>
          <a:bodyPr>
            <a:normAutofit fontScale="55000" lnSpcReduction="20000"/>
          </a:bodyPr>
          <a:lstStyle/>
          <a:p>
            <a:pPr algn="just"/>
            <a:r>
              <a:rPr lang="el-GR" dirty="0" smtClean="0">
                <a:solidFill>
                  <a:srgbClr val="FF0000"/>
                </a:solidFill>
              </a:rPr>
              <a:t>ΟΡΙΣΜΟΣ- ΓΕΝΙΚΑ ΣΤΟΙΧΕΙΑ: </a:t>
            </a:r>
            <a:r>
              <a:rPr lang="el-GR" dirty="0" smtClean="0"/>
              <a:t>Οργανικές </a:t>
            </a:r>
            <a:r>
              <a:rPr lang="el-GR" dirty="0" err="1" smtClean="0"/>
              <a:t>χηµικές</a:t>
            </a:r>
            <a:r>
              <a:rPr lang="el-GR" dirty="0" smtClean="0"/>
              <a:t> ενώσεις που προάγουν τον </a:t>
            </a:r>
            <a:r>
              <a:rPr lang="el-GR" dirty="0" err="1" smtClean="0"/>
              <a:t>αναβολισµό</a:t>
            </a:r>
            <a:r>
              <a:rPr lang="el-GR" dirty="0" smtClean="0"/>
              <a:t>, δηλαδή τις βιοχημικές εκείνες διεργασίες του οργανισμού που οδηγούν σε σύνθεση µ</a:t>
            </a:r>
            <a:r>
              <a:rPr lang="el-GR" dirty="0" err="1" smtClean="0"/>
              <a:t>εγαλύτερων</a:t>
            </a:r>
            <a:r>
              <a:rPr lang="el-GR" dirty="0" smtClean="0"/>
              <a:t> </a:t>
            </a:r>
            <a:r>
              <a:rPr lang="el-GR" dirty="0" err="1" smtClean="0"/>
              <a:t>χηµικών</a:t>
            </a:r>
            <a:r>
              <a:rPr lang="el-GR" dirty="0" smtClean="0"/>
              <a:t> µορίων.   </a:t>
            </a:r>
          </a:p>
          <a:p>
            <a:pPr algn="just">
              <a:buNone/>
            </a:pPr>
            <a:r>
              <a:rPr lang="el-GR" dirty="0" smtClean="0"/>
              <a:t>        Στην πράξη κυρίως ενδιαφέρει η προαγωγή του αναβολισμού (δηλαδή της σύνθεσης) των πρωτεϊνών. Η χρήση τους άρχισε το 1940 για την καταπολέμηση της γεροντικής αδυναμίας, της ανορεξίας, και για την νεφρική ανεπάρκεια. Αντίθετα </a:t>
            </a:r>
            <a:r>
              <a:rPr lang="el-GR" dirty="0" err="1" smtClean="0"/>
              <a:t>σήµερα</a:t>
            </a:r>
            <a:r>
              <a:rPr lang="el-GR" dirty="0" smtClean="0"/>
              <a:t>, χρήση αναβολικών γίνεται από τους αθλητές για την βελτίωση της αθλητική τους επίδοσης. Το φαινόμενο της χρήσης των αναβολικών είναι πιο έντονο στους </a:t>
            </a:r>
            <a:r>
              <a:rPr lang="el-GR" dirty="0" err="1" smtClean="0"/>
              <a:t>body</a:t>
            </a:r>
            <a:r>
              <a:rPr lang="el-GR" dirty="0" smtClean="0"/>
              <a:t>- </a:t>
            </a:r>
            <a:r>
              <a:rPr lang="el-GR" dirty="0" err="1" smtClean="0"/>
              <a:t>builder</a:t>
            </a:r>
            <a:r>
              <a:rPr lang="el-GR" dirty="0" smtClean="0"/>
              <a:t> για να αυξήσουν το µ</a:t>
            </a:r>
            <a:r>
              <a:rPr lang="el-GR" dirty="0" err="1" smtClean="0"/>
              <a:t>έγεθος</a:t>
            </a:r>
            <a:r>
              <a:rPr lang="el-GR" dirty="0" smtClean="0"/>
              <a:t> των µ</a:t>
            </a:r>
            <a:r>
              <a:rPr lang="el-GR" dirty="0" err="1" smtClean="0"/>
              <a:t>υών</a:t>
            </a:r>
            <a:r>
              <a:rPr lang="el-GR" dirty="0" smtClean="0"/>
              <a:t> τους και γιατί ως παράγωγα της αρσενικής </a:t>
            </a:r>
            <a:r>
              <a:rPr lang="el-GR" dirty="0" err="1" smtClean="0"/>
              <a:t>ορµόνης</a:t>
            </a:r>
            <a:r>
              <a:rPr lang="el-GR" dirty="0" smtClean="0"/>
              <a:t> τεστοστερόνης, </a:t>
            </a:r>
            <a:r>
              <a:rPr lang="el-GR" dirty="0" err="1" smtClean="0"/>
              <a:t>σύµφωνα</a:t>
            </a:r>
            <a:r>
              <a:rPr lang="el-GR" dirty="0" smtClean="0"/>
              <a:t> µε την έρευνα που έχει γίνει στο </a:t>
            </a:r>
            <a:r>
              <a:rPr lang="el-GR" dirty="0" err="1" smtClean="0"/>
              <a:t>πανεπιστήµιο</a:t>
            </a:r>
            <a:r>
              <a:rPr lang="el-GR" dirty="0" smtClean="0"/>
              <a:t> </a:t>
            </a:r>
            <a:r>
              <a:rPr lang="el-GR" dirty="0" err="1" smtClean="0"/>
              <a:t>Νόρθιστερν</a:t>
            </a:r>
            <a:r>
              <a:rPr lang="el-GR" dirty="0" smtClean="0"/>
              <a:t>, διεγείρουν την επιθετικότητα. Χορηγούνται σε περιπτώσεις που είναι </a:t>
            </a:r>
            <a:r>
              <a:rPr lang="el-GR" dirty="0" err="1" smtClean="0"/>
              <a:t>επιθυµητή</a:t>
            </a:r>
            <a:r>
              <a:rPr lang="el-GR" dirty="0" smtClean="0"/>
              <a:t> η αναβολική διαδικασία, στη σύνθεση του </a:t>
            </a:r>
            <a:r>
              <a:rPr lang="el-GR" dirty="0" err="1" smtClean="0"/>
              <a:t>λευκώµατος</a:t>
            </a:r>
            <a:r>
              <a:rPr lang="el-GR" dirty="0" smtClean="0"/>
              <a:t> (δηλαδή πρωτεϊνών) ή στην </a:t>
            </a:r>
            <a:r>
              <a:rPr lang="el-GR" dirty="0" err="1" smtClean="0"/>
              <a:t>παρεµπόδιση</a:t>
            </a:r>
            <a:r>
              <a:rPr lang="el-GR" dirty="0" smtClean="0"/>
              <a:t> των </a:t>
            </a:r>
            <a:r>
              <a:rPr lang="el-GR" dirty="0" err="1" smtClean="0"/>
              <a:t>καταβολικών</a:t>
            </a:r>
            <a:r>
              <a:rPr lang="el-GR" dirty="0" smtClean="0"/>
              <a:t> εξεργασιών. Τα ¨ναρκωτικά¨ αυτά κυκλοφορούν συχνά σε </a:t>
            </a:r>
            <a:r>
              <a:rPr lang="el-GR" dirty="0" err="1" smtClean="0"/>
              <a:t>γυµναστήρια</a:t>
            </a:r>
            <a:r>
              <a:rPr lang="el-GR" dirty="0" smtClean="0"/>
              <a:t> και σε αθλητικές λέσχες. Η κατοχή τους δεν είναι </a:t>
            </a:r>
            <a:r>
              <a:rPr lang="el-GR" dirty="0" err="1" smtClean="0"/>
              <a:t>παράνοµη</a:t>
            </a:r>
            <a:r>
              <a:rPr lang="el-GR" dirty="0" smtClean="0"/>
              <a:t> άλλα </a:t>
            </a:r>
            <a:r>
              <a:rPr lang="el-GR" dirty="0" err="1" smtClean="0"/>
              <a:t>παράνοµο</a:t>
            </a:r>
            <a:r>
              <a:rPr lang="el-GR" dirty="0" smtClean="0"/>
              <a:t> είναι να τα </a:t>
            </a:r>
            <a:r>
              <a:rPr lang="el-GR" dirty="0" err="1" smtClean="0"/>
              <a:t>προµηθεύσεις</a:t>
            </a:r>
            <a:r>
              <a:rPr lang="el-GR" dirty="0" smtClean="0"/>
              <a:t> σε οποιονδήποτε κάτω των 18 ετών. </a:t>
            </a:r>
            <a:endParaRPr lang="el-GR" dirty="0"/>
          </a:p>
        </p:txBody>
      </p:sp>
    </p:spTree>
  </p:cSld>
  <p:clrMapOvr>
    <a:masterClrMapping/>
  </p:clrMapOvr>
  <p:transition spd="slow" advClick="0" advTm="55000">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Doping</a:t>
            </a:r>
            <a:endParaRPr lang="el-GR" dirty="0"/>
          </a:p>
        </p:txBody>
      </p:sp>
      <p:sp>
        <p:nvSpPr>
          <p:cNvPr id="3" name="2 - Θέση περιεχομένου"/>
          <p:cNvSpPr>
            <a:spLocks noGrp="1"/>
          </p:cNvSpPr>
          <p:nvPr>
            <p:ph idx="1"/>
          </p:nvPr>
        </p:nvSpPr>
        <p:spPr/>
        <p:txBody>
          <a:bodyPr/>
          <a:lstStyle/>
          <a:p>
            <a:r>
              <a:rPr lang="el-GR" i="1" dirty="0" smtClean="0"/>
              <a:t>Οι αναβολικές ουσίες είναι φάρμακα που προέρχονται από την ανδρική σεξουαλική ορμόνη, την τεστοστερόνη.</a:t>
            </a:r>
          </a:p>
          <a:p>
            <a:pPr>
              <a:buNone/>
            </a:pPr>
            <a:r>
              <a:rPr lang="el-GR" sz="1600" dirty="0" smtClean="0"/>
              <a:t>         Η λέξη  ¨ντόπινγκ¨ προέρχεται από την αγγλική γλώσσα </a:t>
            </a:r>
            <a:r>
              <a:rPr lang="en-US" sz="1600" dirty="0" smtClean="0"/>
              <a:t> (doping)</a:t>
            </a:r>
            <a:r>
              <a:rPr lang="el-GR" sz="1600" dirty="0" smtClean="0"/>
              <a:t> και το ρήμα ¨</a:t>
            </a:r>
            <a:r>
              <a:rPr lang="en-US" sz="1600" dirty="0" smtClean="0"/>
              <a:t>to dope</a:t>
            </a:r>
            <a:r>
              <a:rPr lang="el-GR" sz="1600" dirty="0" smtClean="0"/>
              <a:t>¨</a:t>
            </a:r>
            <a:r>
              <a:rPr lang="en-US" sz="1600" dirty="0" smtClean="0"/>
              <a:t> </a:t>
            </a:r>
            <a:r>
              <a:rPr lang="el-GR" sz="1600" dirty="0" smtClean="0"/>
              <a:t>σημαίνει την χρήση ναρκωτικών και άλλων παρόμοιων ουσιών.</a:t>
            </a:r>
          </a:p>
          <a:p>
            <a:pPr>
              <a:buNone/>
            </a:pPr>
            <a:r>
              <a:rPr lang="el-GR" sz="1600" dirty="0" smtClean="0"/>
              <a:t>         Χρησιμοποιείται για την περιγραφή της χρήσης συγκεκριμένων απαγορευμένων ουσιών και μεθόδων από τους αθλητές, για να αυξήσουν τεχνητά την επίδοση τους. </a:t>
            </a:r>
          </a:p>
          <a:p>
            <a:pPr>
              <a:buNone/>
            </a:pPr>
            <a:endParaRPr lang="el-GR"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Ποιές είναι οι ουσίες</a:t>
            </a:r>
            <a:endParaRPr lang="el-GR" i="1" dirty="0"/>
          </a:p>
        </p:txBody>
      </p:sp>
      <p:sp>
        <p:nvSpPr>
          <p:cNvPr id="3" name="2 - Θέση περιεχομένου"/>
          <p:cNvSpPr>
            <a:spLocks noGrp="1"/>
          </p:cNvSpPr>
          <p:nvPr>
            <p:ph idx="1"/>
          </p:nvPr>
        </p:nvSpPr>
        <p:spPr/>
        <p:txBody>
          <a:bodyPr>
            <a:normAutofit lnSpcReduction="10000"/>
          </a:bodyPr>
          <a:lstStyle/>
          <a:p>
            <a:r>
              <a:rPr lang="el-GR" b="1" dirty="0" smtClean="0"/>
              <a:t>Δροστανολόνη            </a:t>
            </a:r>
            <a:endParaRPr lang="el-GR" dirty="0"/>
          </a:p>
          <a:p>
            <a:r>
              <a:rPr lang="el-GR" b="1" dirty="0"/>
              <a:t>Μεθανανδιενόνη</a:t>
            </a:r>
            <a:endParaRPr lang="el-GR" dirty="0"/>
          </a:p>
          <a:p>
            <a:r>
              <a:rPr lang="el-GR" b="1" dirty="0" smtClean="0"/>
              <a:t>Μεθενολόνη</a:t>
            </a:r>
            <a:endParaRPr lang="el-GR" dirty="0"/>
          </a:p>
          <a:p>
            <a:r>
              <a:rPr lang="el-GR" b="1" dirty="0"/>
              <a:t>Νανδρολόνη</a:t>
            </a:r>
            <a:endParaRPr lang="el-GR" dirty="0"/>
          </a:p>
          <a:p>
            <a:r>
              <a:rPr lang="el-GR" b="1" dirty="0"/>
              <a:t>Οξανδρολόνη</a:t>
            </a:r>
            <a:endParaRPr lang="el-GR" dirty="0"/>
          </a:p>
          <a:p>
            <a:r>
              <a:rPr lang="el-GR" b="1" dirty="0"/>
              <a:t>Οξυμεθολόνη</a:t>
            </a:r>
            <a:endParaRPr lang="el-GR" dirty="0"/>
          </a:p>
          <a:p>
            <a:r>
              <a:rPr lang="el-GR" b="1" dirty="0"/>
              <a:t>Στανοζόλη</a:t>
            </a:r>
            <a:endParaRPr lang="el-GR" dirty="0"/>
          </a:p>
          <a:p>
            <a:r>
              <a:rPr lang="el-GR" b="1" dirty="0"/>
              <a:t>Τεστοστερόνη</a:t>
            </a:r>
            <a:endParaRPr lang="el-GR" dirty="0"/>
          </a:p>
          <a:p>
            <a:endParaRPr lang="el-GR" dirty="0"/>
          </a:p>
        </p:txBody>
      </p:sp>
    </p:spTree>
  </p:cSld>
  <p:clrMapOvr>
    <a:masterClrMapping/>
  </p:clrMapOvr>
  <p:transition spd="slow" advTm="8000">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Συνέπειες των αναβολικών</a:t>
            </a:r>
            <a:endParaRPr lang="el-GR" i="1" dirty="0"/>
          </a:p>
        </p:txBody>
      </p:sp>
      <p:sp>
        <p:nvSpPr>
          <p:cNvPr id="3" name="2 - Θέση περιεχομένου"/>
          <p:cNvSpPr>
            <a:spLocks noGrp="1"/>
          </p:cNvSpPr>
          <p:nvPr>
            <p:ph idx="1"/>
          </p:nvPr>
        </p:nvSpPr>
        <p:spPr/>
        <p:txBody>
          <a:bodyPr>
            <a:normAutofit fontScale="70000" lnSpcReduction="20000"/>
          </a:bodyPr>
          <a:lstStyle/>
          <a:p>
            <a:pPr algn="just"/>
            <a:r>
              <a:rPr lang="el-GR" dirty="0"/>
              <a:t>Η αρνητική αυτή εξέλιξη δεν παρατηρείται μόνο στα αγόρια και στους νέους άνδρες αλλά επίσης στα κορίτσια και </a:t>
            </a:r>
            <a:r>
              <a:rPr lang="el-GR" dirty="0" smtClean="0"/>
              <a:t>στις νέες </a:t>
            </a:r>
            <a:r>
              <a:rPr lang="el-GR" dirty="0"/>
              <a:t>γυναίκες. Οι πρώτοι τα χρησιμοποιούν για να βελτιώσουν τις αθλητικές τους επιδόσεις και τη σωματική τους </a:t>
            </a:r>
            <a:r>
              <a:rPr lang="el-GR" dirty="0" smtClean="0"/>
              <a:t>εικόνα </a:t>
            </a:r>
            <a:r>
              <a:rPr lang="el-GR" dirty="0"/>
              <a:t>ενώ οι </a:t>
            </a:r>
            <a:r>
              <a:rPr lang="el-GR" dirty="0" smtClean="0"/>
              <a:t>δεύτερες, </a:t>
            </a:r>
            <a:r>
              <a:rPr lang="el-GR" dirty="0"/>
              <a:t>για απώλεια βάρους και βελτίωση της εμφάνισης τους.</a:t>
            </a:r>
          </a:p>
          <a:p>
            <a:pPr algn="just"/>
            <a:r>
              <a:rPr lang="el-GR" b="1" dirty="0"/>
              <a:t>Τα στεροειδή αναβολικά είναι σε θέση να προκαλούν πολλά, σοβαρά και μακροχρόνια προβλήματα στην υγεία.</a:t>
            </a:r>
            <a:r>
              <a:rPr lang="el-GR" dirty="0"/>
              <a:t> Όσο πιο ψηλή είναι η δόση, τόσο σοβαρότερα είναι τα προβλήματα </a:t>
            </a:r>
            <a:r>
              <a:rPr lang="el-GR" dirty="0" smtClean="0"/>
              <a:t>που μπορούν </a:t>
            </a:r>
            <a:r>
              <a:rPr lang="el-GR" dirty="0"/>
              <a:t>να προκληθούν.</a:t>
            </a:r>
          </a:p>
          <a:p>
            <a:pPr algn="just"/>
            <a:r>
              <a:rPr lang="el-GR" dirty="0"/>
              <a:t>Μερικά από τα αρνητικά αποτελέσματα των αναβολικών στον οργανισμό των εφήβων είναι ανατρέψιμα. Δυστυχώς όμως υπάρχουν άλλα τα οποία καθίστανται μόνιμα.</a:t>
            </a:r>
          </a:p>
          <a:p>
            <a:pPr algn="just"/>
            <a:r>
              <a:rPr lang="el-GR" dirty="0"/>
              <a:t>Για παράδειγμα στους έφηβους που βρίσκονται σε ανάπτυξη, ένας από τους μεγάλους κινδύνους της χρήσης των στεροειδών αναβολικών, είναι η μόνιμη μείωση του ύψους του σώματος τους.</a:t>
            </a:r>
          </a:p>
          <a:p>
            <a:pPr algn="just"/>
            <a:endParaRPr lang="el-GR" dirty="0"/>
          </a:p>
        </p:txBody>
      </p:sp>
    </p:spTree>
  </p:cSld>
  <p:clrMapOvr>
    <a:masterClrMapping/>
  </p:clrMapOvr>
  <p:transition spd="slow" advClick="0" advTm="20000">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Καθαροί αγώνες</a:t>
            </a:r>
            <a:endParaRPr lang="el-GR" i="1" dirty="0"/>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Οι </a:t>
            </a:r>
            <a:r>
              <a:rPr lang="el-GR" b="1" dirty="0" smtClean="0"/>
              <a:t>Ολυμπιακοί αγώνες</a:t>
            </a:r>
            <a:r>
              <a:rPr lang="el-GR" dirty="0" smtClean="0"/>
              <a:t> (</a:t>
            </a:r>
            <a:r>
              <a:rPr lang="el-GR" u="sng" dirty="0" smtClean="0"/>
              <a:t>αρχ. Ελληνικά</a:t>
            </a:r>
            <a:r>
              <a:rPr lang="el-GR" dirty="0" smtClean="0"/>
              <a:t>: </a:t>
            </a:r>
            <a:r>
              <a:rPr lang="el-GR" i="1" dirty="0" smtClean="0"/>
              <a:t>Ολύμπια</a:t>
            </a:r>
            <a:r>
              <a:rPr lang="el-GR" dirty="0" smtClean="0"/>
              <a:t>), ήταν αθλητικοί αγώνες μεταξύ αγωνιζομένων από τις ελληνικές πόλεις της αρχαιότητας και ο σημαντικότερος από τους πανελλήνιους αγώνες της αρχαίας Ελλάδας, οι άλλοι ήταν τα Πύθια, τα </a:t>
            </a:r>
            <a:r>
              <a:rPr lang="el-GR" dirty="0" err="1" smtClean="0"/>
              <a:t>Νέμεα</a:t>
            </a:r>
            <a:r>
              <a:rPr lang="el-GR" dirty="0" smtClean="0"/>
              <a:t>, και τα Ίσθμια.</a:t>
            </a:r>
          </a:p>
          <a:p>
            <a:pPr algn="just">
              <a:buNone/>
            </a:pPr>
            <a:r>
              <a:rPr lang="el-GR" dirty="0" smtClean="0"/>
              <a:t>      Διεξάγονταν, στην αρχαία Ολυμπία, κάθε τέσσερα έτη από το 776 </a:t>
            </a:r>
            <a:r>
              <a:rPr lang="el-GR" dirty="0" err="1" smtClean="0"/>
              <a:t>π.Χ.</a:t>
            </a:r>
            <a:r>
              <a:rPr lang="el-GR" dirty="0" smtClean="0"/>
              <a:t> και διοργανωνόταν έως το 393μ.Χ. όταν ο Ρωμαίος αυτοκράτορας Θεοδόσιος τους κατάργησε οριστικά.</a:t>
            </a:r>
          </a:p>
          <a:p>
            <a:pPr algn="just">
              <a:buNone/>
            </a:pPr>
            <a:r>
              <a:rPr lang="el-GR" dirty="0" smtClean="0"/>
              <a:t>      Κατά τον 19ο αιώνα πραγματοποιήθηκαν 4 διοργανώσεις των</a:t>
            </a:r>
            <a:r>
              <a:rPr lang="el-GR" u="sng" dirty="0" smtClean="0"/>
              <a:t> </a:t>
            </a:r>
            <a:r>
              <a:rPr lang="el-GR" dirty="0" smtClean="0"/>
              <a:t>Ολύμπιων στην Αθήνα ως αναβίωση των αρχαίων ολυμπιακών αγώνων. Από το 1896, οι σύγχρονοι αγώνες έγιναν διεθνείς και αναβίωσαν με την ονομασία Ολυμπιακοί αγώνες, γνωστοί και ως θερινοί Ολυμπιακοί ενώ διεξάγονται και χειμερινοί αγώνες από το 1924.</a:t>
            </a:r>
            <a:endParaRPr lang="el-GR" dirty="0"/>
          </a:p>
        </p:txBody>
      </p:sp>
    </p:spTree>
  </p:cSld>
  <p:clrMapOvr>
    <a:masterClrMapping/>
  </p:clrMapOvr>
  <p:transition spd="slow" advTm="20000">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Φωτογραφίες</a:t>
            </a:r>
            <a:r>
              <a:rPr lang="el-GR" dirty="0" smtClean="0"/>
              <a:t> </a:t>
            </a:r>
            <a:endParaRPr lang="el-GR" dirty="0"/>
          </a:p>
        </p:txBody>
      </p:sp>
      <p:pic>
        <p:nvPicPr>
          <p:cNvPr id="3074" name="Picture 2" descr="Αποτέλεσμα εικόνας για αναβολικα"/>
          <p:cNvPicPr>
            <a:picLocks noChangeAspect="1" noChangeArrowheads="1"/>
          </p:cNvPicPr>
          <p:nvPr/>
        </p:nvPicPr>
        <p:blipFill>
          <a:blip r:embed="rId2" cstate="print"/>
          <a:srcRect/>
          <a:stretch>
            <a:fillRect/>
          </a:stretch>
        </p:blipFill>
        <p:spPr bwMode="auto">
          <a:xfrm>
            <a:off x="539552" y="1412776"/>
            <a:ext cx="7956376" cy="4966506"/>
          </a:xfrm>
          <a:prstGeom prst="rect">
            <a:avLst/>
          </a:prstGeom>
          <a:noFill/>
        </p:spPr>
      </p:pic>
    </p:spTree>
  </p:cSld>
  <p:clrMapOvr>
    <a:masterClrMapping/>
  </p:clrMapOvr>
  <p:transition spd="slow" advClick="0" advTm="3000">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Αποτέλεσμα εικόνας για διαφορες φωτο για αναβολικα"/>
          <p:cNvPicPr>
            <a:picLocks noGrp="1" noChangeAspect="1" noChangeArrowheads="1"/>
          </p:cNvPicPr>
          <p:nvPr>
            <p:ph idx="1"/>
          </p:nvPr>
        </p:nvPicPr>
        <p:blipFill>
          <a:blip r:embed="rId2" cstate="print"/>
          <a:srcRect/>
          <a:stretch>
            <a:fillRect/>
          </a:stretch>
        </p:blipFill>
        <p:spPr bwMode="auto">
          <a:xfrm>
            <a:off x="467544" y="548680"/>
            <a:ext cx="8424935" cy="5577483"/>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387</Words>
  <Application>Microsoft Office PowerPoint</Application>
  <PresentationFormat>Προβολή στην οθόνη (4:3)</PresentationFormat>
  <Paragraphs>41</Paragraphs>
  <Slides>10</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ΑΝΑΒΟΛΙΚΑ</vt:lpstr>
      <vt:lpstr>Περιεχόμενα</vt:lpstr>
      <vt:lpstr>Τι είναι αναβολικά</vt:lpstr>
      <vt:lpstr>Doping</vt:lpstr>
      <vt:lpstr>Ποιές είναι οι ουσίες</vt:lpstr>
      <vt:lpstr>Συνέπειες των αναβολικών</vt:lpstr>
      <vt:lpstr>Καθαροί αγώνες</vt:lpstr>
      <vt:lpstr>Φωτογραφίες </vt:lpstr>
      <vt:lpstr>Διαφάνεια 9</vt:lpstr>
      <vt:lpstr>Πηγές πληροφοριών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ΑΝΑΒΟΛΙΚΑ</dc:title>
  <dc:creator>Desktop</dc:creator>
  <cp:lastModifiedBy>4o ΓΥΜΝΑΣΙΟ ΧΑΡΙΛΑΟΥ</cp:lastModifiedBy>
  <cp:revision>23</cp:revision>
  <dcterms:created xsi:type="dcterms:W3CDTF">2017-05-05T13:43:38Z</dcterms:created>
  <dcterms:modified xsi:type="dcterms:W3CDTF">2017-05-17T10:45:38Z</dcterms:modified>
</cp:coreProperties>
</file>