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70" r:id="rId5"/>
    <p:sldId id="258" r:id="rId6"/>
    <p:sldId id="259" r:id="rId7"/>
    <p:sldId id="260" r:id="rId8"/>
    <p:sldId id="261" r:id="rId9"/>
    <p:sldId id="262" r:id="rId10"/>
    <p:sldId id="264" r:id="rId11"/>
    <p:sldId id="265" r:id="rId12"/>
    <p:sldId id="266" r:id="rId13"/>
    <p:sldId id="267" r:id="rId14"/>
    <p:sldId id="268" r:id="rId15"/>
    <p:sldId id="269"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8050C4A8-E64F-4449-A79A-7A2F460FB9AA}" type="datetimeFigureOut">
              <a:rPr lang="el-GR" smtClean="0"/>
              <a:t>29/5/2017</a:t>
            </a:fld>
            <a:endParaRPr lang="el-GR"/>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81E1B1B-AD27-4E97-BB8E-390DA3E8EEB7}" type="slidenum">
              <a:rPr lang="el-GR" smtClean="0"/>
              <a:t>‹#›</a:t>
            </a:fld>
            <a:endParaRPr lang="el-GR"/>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81E1B1B-AD27-4E97-BB8E-390DA3E8EEB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81E1B1B-AD27-4E97-BB8E-390DA3E8EEB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81E1B1B-AD27-4E97-BB8E-390DA3E8EEB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8050C4A8-E64F-4449-A79A-7A2F460FB9AA}" type="datetimeFigureOut">
              <a:rPr lang="el-GR" smtClean="0"/>
              <a:t>29/5/2017</a:t>
            </a:fld>
            <a:endParaRPr lang="el-GR"/>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81E1B1B-AD27-4E97-BB8E-390DA3E8EEB7}" type="slidenum">
              <a:rPr lang="el-GR" smtClean="0"/>
              <a:t>‹#›</a:t>
            </a:fld>
            <a:endParaRPr lang="el-GR"/>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281E1B1B-AD27-4E97-BB8E-390DA3E8EEB7}" type="slidenum">
              <a:rPr lang="el-GR" smtClean="0"/>
              <a:t>‹#›</a:t>
            </a:fld>
            <a:endParaRPr lang="el-GR"/>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281E1B1B-AD27-4E97-BB8E-390DA3E8EEB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281E1B1B-AD27-4E97-BB8E-390DA3E8EEB7}" type="slidenum">
              <a:rPr lang="el-GR" smtClean="0"/>
              <a:t>‹#›</a:t>
            </a:fld>
            <a:endParaRPr lang="el-GR"/>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8050C4A8-E64F-4449-A79A-7A2F460FB9AA}" type="datetimeFigureOut">
              <a:rPr lang="el-GR" smtClean="0"/>
              <a:t>29/5/2017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281E1B1B-AD27-4E97-BB8E-390DA3E8EEB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8050C4A8-E64F-4449-A79A-7A2F460FB9AA}" type="datetimeFigureOut">
              <a:rPr lang="el-GR" smtClean="0"/>
              <a:t>29/5/2017</a:t>
            </a:fld>
            <a:endParaRPr lang="el-GR"/>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81E1B1B-AD27-4E97-BB8E-390DA3E8EEB7}" type="slidenum">
              <a:rPr lang="el-GR" smtClean="0"/>
              <a:t>‹#›</a:t>
            </a:fld>
            <a:endParaRPr lang="el-GR"/>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8050C4A8-E64F-4449-A79A-7A2F460FB9AA}" type="datetimeFigureOut">
              <a:rPr lang="el-GR" smtClean="0"/>
              <a:t>29/5/2017</a:t>
            </a:fld>
            <a:endParaRPr lang="el-GR"/>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81E1B1B-AD27-4E97-BB8E-390DA3E8EEB7}" type="slidenum">
              <a:rPr lang="el-GR" smtClean="0"/>
              <a:t>‹#›</a:t>
            </a:fld>
            <a:endParaRPr lang="el-GR"/>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050C4A8-E64F-4449-A79A-7A2F460FB9AA}" type="datetimeFigureOut">
              <a:rPr lang="el-GR" smtClean="0"/>
              <a:t>29/5/2017</a:t>
            </a:fld>
            <a:endParaRPr lang="el-GR"/>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81E1B1B-AD27-4E97-BB8E-390DA3E8EEB7}" type="slidenum">
              <a:rPr lang="el-GR" smtClean="0"/>
              <a:t>‹#›</a:t>
            </a:fld>
            <a:endParaRPr lang="el-GR"/>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runningmagazine.gr/2015/03/anavolika-epiptoseis/" TargetMode="External"/><Relationship Id="rId2" Type="http://schemas.openxmlformats.org/officeDocument/2006/relationships/hyperlink" Target="https://www.medlook.net/%CE%9D%CF%84%CF%8C%CF%80%CE%B9%CE%BD%CE%B3%CE%BA/2014-10-13-07-03-10-293.html" TargetMode="External"/><Relationship Id="rId1" Type="http://schemas.openxmlformats.org/officeDocument/2006/relationships/slideLayout" Target="../slideLayouts/slideLayout2.xml"/><Relationship Id="rId5" Type="http://schemas.openxmlformats.org/officeDocument/2006/relationships/hyperlink" Target="https://l.facebook.com/l.php?u=https://www.medlook.net/%CE%9D%CF%84%CF%8C%CF%80%CE%B9%CE%BD%CE%B3%CE%BA/2014-10-13-07-03-10-293.html&amp;h=ATNafXSpDlIE5PLk4yfP4bD3_r57hv_OPH-gyfw6hyq66QnIZnZA42um7M-Dd0nWwD93zUu8cFwqUTJ10yVIhokgHNPg6Qfw6CjmaVDUBKAlGWfnVdJiC5uoPCgB_ig8-qwN3Q&amp;s=1" TargetMode="External"/><Relationship Id="rId4" Type="http://schemas.openxmlformats.org/officeDocument/2006/relationships/hyperlink" Target="http://www.spartacus.gr/blog/diet/item/26-physika-anabolik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25000" r="-25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548680"/>
            <a:ext cx="7772400" cy="1470025"/>
          </a:xfrm>
        </p:spPr>
        <p:txBody>
          <a:bodyPr>
            <a:normAutofit fontScale="90000"/>
          </a:bodyPr>
          <a:lstStyle/>
          <a:p>
            <a:r>
              <a:rPr lang="el-GR" sz="8800" spc="1500" dirty="0" smtClean="0">
                <a:solidFill>
                  <a:schemeClr val="bg1"/>
                </a:solidFill>
              </a:rPr>
              <a:t>ΑΝΑΒΟΛΙΚΑ</a:t>
            </a:r>
            <a:endParaRPr lang="el-GR" sz="8800" spc="1500" dirty="0">
              <a:solidFill>
                <a:schemeClr val="bg1"/>
              </a:solidFill>
            </a:endParaRPr>
          </a:p>
        </p:txBody>
      </p:sp>
      <p:sp>
        <p:nvSpPr>
          <p:cNvPr id="3" name="2 - Υπότιτλος"/>
          <p:cNvSpPr>
            <a:spLocks noGrp="1"/>
          </p:cNvSpPr>
          <p:nvPr>
            <p:ph type="subTitle" idx="1"/>
          </p:nvPr>
        </p:nvSpPr>
        <p:spPr>
          <a:xfrm>
            <a:off x="0" y="4581128"/>
            <a:ext cx="9144000" cy="1991072"/>
          </a:xfrm>
        </p:spPr>
        <p:txBody>
          <a:bodyPr>
            <a:noAutofit/>
          </a:bodyPr>
          <a:lstStyle/>
          <a:p>
            <a:r>
              <a:rPr lang="el-GR" b="1" dirty="0" smtClean="0">
                <a:solidFill>
                  <a:schemeClr val="bg1"/>
                </a:solidFill>
              </a:rPr>
              <a:t>ΚΑΛΙΟΝΑΣ ΚΩΝΣΤΑΝΤΙΝΟΣ</a:t>
            </a:r>
          </a:p>
          <a:p>
            <a:r>
              <a:rPr lang="el-GR" b="1" dirty="0" smtClean="0">
                <a:solidFill>
                  <a:schemeClr val="bg1"/>
                </a:solidFill>
              </a:rPr>
              <a:t>Α’ ΓΥΜΝΑΣΙΟΥ</a:t>
            </a:r>
          </a:p>
          <a:p>
            <a:r>
              <a:rPr lang="el-GR" b="1" dirty="0" smtClean="0">
                <a:solidFill>
                  <a:schemeClr val="bg1"/>
                </a:solidFill>
              </a:rPr>
              <a:t>ΤΜΗΜΑ Α1</a:t>
            </a:r>
          </a:p>
          <a:p>
            <a:r>
              <a:rPr lang="el-GR" b="1" dirty="0" smtClean="0">
                <a:solidFill>
                  <a:schemeClr val="bg1"/>
                </a:solidFill>
              </a:rPr>
              <a:t>4</a:t>
            </a:r>
            <a:r>
              <a:rPr lang="el-GR" b="1" baseline="30000" dirty="0" smtClean="0">
                <a:solidFill>
                  <a:schemeClr val="bg1"/>
                </a:solidFill>
              </a:rPr>
              <a:t>Ο</a:t>
            </a:r>
            <a:r>
              <a:rPr lang="el-GR" b="1" dirty="0" smtClean="0">
                <a:solidFill>
                  <a:schemeClr val="bg1"/>
                </a:solidFill>
              </a:rPr>
              <a:t> ΓΥΜΝΑΣΙΟ ΧΑΡΙΛΑΟΥ</a:t>
            </a: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Οι συνέπειες των αναβολικών</a:t>
            </a:r>
            <a:endParaRPr lang="el-GR" dirty="0"/>
          </a:p>
        </p:txBody>
      </p:sp>
      <p:sp>
        <p:nvSpPr>
          <p:cNvPr id="3" name="2 - Θέση περιεχομένου"/>
          <p:cNvSpPr>
            <a:spLocks noGrp="1"/>
          </p:cNvSpPr>
          <p:nvPr>
            <p:ph idx="1"/>
          </p:nvPr>
        </p:nvSpPr>
        <p:spPr>
          <a:xfrm>
            <a:off x="179512" y="1600200"/>
            <a:ext cx="8784976" cy="5257800"/>
          </a:xfrm>
        </p:spPr>
        <p:txBody>
          <a:bodyPr>
            <a:normAutofit/>
          </a:bodyPr>
          <a:lstStyle/>
          <a:p>
            <a:r>
              <a:rPr lang="el-GR" b="1" dirty="0" smtClean="0"/>
              <a:t> Καρδιαγγειακές </a:t>
            </a:r>
            <a:r>
              <a:rPr lang="el-GR" b="1" dirty="0"/>
              <a:t>βλάβες: </a:t>
            </a:r>
            <a:r>
              <a:rPr lang="el-GR" sz="2800" dirty="0" err="1"/>
              <a:t>Σχηματιςμός</a:t>
            </a:r>
            <a:r>
              <a:rPr lang="el-GR" sz="2800" dirty="0"/>
              <a:t> θρόμβων, αυξημένη πίεση αίματος, υπέρταση, ταχυκαρδία, καρδιακή προσβολή, </a:t>
            </a:r>
            <a:r>
              <a:rPr lang="el-GR" sz="2800" dirty="0" err="1" smtClean="0"/>
              <a:t>υπερινσουλιναιμία</a:t>
            </a:r>
            <a:r>
              <a:rPr lang="el-GR" sz="2800" dirty="0" smtClean="0"/>
              <a:t>.</a:t>
            </a:r>
          </a:p>
          <a:p>
            <a:pPr>
              <a:spcBef>
                <a:spcPts val="600"/>
              </a:spcBef>
              <a:spcAft>
                <a:spcPts val="600"/>
              </a:spcAft>
            </a:pPr>
            <a:r>
              <a:rPr lang="el-GR" b="1" dirty="0" smtClean="0"/>
              <a:t>Ενδοκρινικές </a:t>
            </a:r>
            <a:r>
              <a:rPr lang="el-GR" b="1" dirty="0"/>
              <a:t>βιοχημικές διαταραχές:</a:t>
            </a:r>
            <a:r>
              <a:rPr lang="el-GR" dirty="0"/>
              <a:t> </a:t>
            </a:r>
            <a:r>
              <a:rPr lang="el-GR" sz="2800" dirty="0"/>
              <a:t>Μειωμένη ανοχή στη γλυκόζη, αλλαγές στο </a:t>
            </a:r>
            <a:r>
              <a:rPr lang="el-GR" sz="2800" dirty="0" err="1"/>
              <a:t>λιποπρωτεϊνικό</a:t>
            </a:r>
            <a:r>
              <a:rPr lang="el-GR" sz="2800" dirty="0"/>
              <a:t> προφίλ (αλλαγές στο ισοζύγιο HDL / LDL), αυξημένα επίπεδα </a:t>
            </a:r>
            <a:r>
              <a:rPr lang="el-GR" sz="2800" dirty="0" err="1"/>
              <a:t>τριγλυκεριδίων</a:t>
            </a:r>
            <a:r>
              <a:rPr lang="el-GR" sz="2800" dirty="0"/>
              <a:t>. </a:t>
            </a:r>
            <a:endParaRPr lang="el-GR" sz="2800" dirty="0" smtClean="0"/>
          </a:p>
          <a:p>
            <a:r>
              <a:rPr lang="el-GR" b="1" dirty="0" smtClean="0"/>
              <a:t> Ηπατικές </a:t>
            </a:r>
            <a:r>
              <a:rPr lang="el-GR" b="1" dirty="0"/>
              <a:t>βλάβες: </a:t>
            </a:r>
            <a:r>
              <a:rPr lang="el-GR" sz="2800" dirty="0"/>
              <a:t>Ηπατίτιδα, καρκίνος, ίκτερος, </a:t>
            </a:r>
            <a:r>
              <a:rPr lang="el-GR" sz="2800" dirty="0" err="1"/>
              <a:t>ηπατοκυτταρικό</a:t>
            </a:r>
            <a:r>
              <a:rPr lang="el-GR" sz="2800" dirty="0"/>
              <a:t> αδένωμα. Άλλες βλάβες: Νανισμός (πολύ μικρό ύψος). </a:t>
            </a:r>
          </a:p>
          <a:p>
            <a:endParaRPr lang="el-GR" dirty="0"/>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908720"/>
            <a:ext cx="8640960" cy="6336704"/>
          </a:xfrm>
        </p:spPr>
        <p:txBody>
          <a:bodyPr/>
          <a:lstStyle/>
          <a:p>
            <a:r>
              <a:rPr lang="el-GR" b="1" dirty="0" smtClean="0"/>
              <a:t> Ψυχολογικές </a:t>
            </a:r>
            <a:r>
              <a:rPr lang="el-GR" b="1" dirty="0"/>
              <a:t>παρενέργειες: </a:t>
            </a:r>
            <a:r>
              <a:rPr lang="el-GR" sz="2800" dirty="0"/>
              <a:t>Κατάθλιψη, ερεθιστικότητα, αδυναμία συγκέντρωσης, επιθετικότητα, βιαιότητα, παράνοια, υπερδιέγερση. </a:t>
            </a:r>
          </a:p>
          <a:p>
            <a:pPr>
              <a:buNone/>
            </a:pPr>
            <a:endParaRPr lang="el-GR" dirty="0" smtClean="0"/>
          </a:p>
          <a:p>
            <a:r>
              <a:rPr lang="el-GR" sz="3600" dirty="0" smtClean="0"/>
              <a:t>Οι συνέπειες των αναβολικών επηρεάζονται από το φύλο του χρήστη και σχετίζονται με διαταραχές στην ομαλή και φυσιολογική λειτουργία του οργανισμού του. </a:t>
            </a:r>
            <a:endParaRPr lang="el-GR"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37320"/>
            <a:ext cx="8640960" cy="6120680"/>
          </a:xfrm>
        </p:spPr>
        <p:txBody>
          <a:bodyPr>
            <a:normAutofit fontScale="62500" lnSpcReduction="20000"/>
          </a:bodyPr>
          <a:lstStyle/>
          <a:p>
            <a:pPr marL="0" indent="0">
              <a:buNone/>
            </a:pPr>
            <a:r>
              <a:rPr lang="el-GR" dirty="0" smtClean="0"/>
              <a:t>Συγκεντρωτικά οι επιπλοκές που </a:t>
            </a:r>
            <a:r>
              <a:rPr lang="el-GR" dirty="0"/>
              <a:t>μπορούν να υπάρξουν και στα δύο φύλα είναι: </a:t>
            </a:r>
            <a:endParaRPr lang="el-GR" dirty="0" smtClean="0"/>
          </a:p>
          <a:p>
            <a:pPr>
              <a:buNone/>
            </a:pPr>
            <a:endParaRPr lang="el-GR" dirty="0" smtClean="0"/>
          </a:p>
          <a:p>
            <a:pPr>
              <a:buNone/>
            </a:pPr>
            <a:endParaRPr lang="el-GR" dirty="0" smtClean="0"/>
          </a:p>
          <a:p>
            <a:pPr marL="514350" indent="-514350">
              <a:lnSpc>
                <a:spcPct val="120000"/>
              </a:lnSpc>
              <a:buFont typeface="+mj-lt"/>
              <a:buAutoNum type="arabicPeriod"/>
            </a:pPr>
            <a:r>
              <a:rPr lang="el-GR" dirty="0" smtClean="0"/>
              <a:t>Ψυχολογικά </a:t>
            </a:r>
            <a:r>
              <a:rPr lang="el-GR" dirty="0"/>
              <a:t>προβλήματα: Απότομες και συχνές αλλαγές της ψυχικής διάθεσης, ευερεθιστικότητα, επιθετικότητα, μείωση της ικανότητας κρίσης, προβλήματα ύπνου, ψευδαισθήσεις, παράνοια. Επίσης η κατάθλιψη μετά από τη διακοπή των στεροειδών αναβολικών έχει συσχετισθεί με αυτοκτονίες </a:t>
            </a:r>
            <a:endParaRPr lang="el-GR" dirty="0" smtClean="0"/>
          </a:p>
          <a:p>
            <a:pPr marL="514350" indent="-514350">
              <a:lnSpc>
                <a:spcPct val="120000"/>
              </a:lnSpc>
              <a:buFont typeface="+mj-lt"/>
              <a:buAutoNum type="arabicPeriod"/>
            </a:pPr>
            <a:r>
              <a:rPr lang="el-GR" dirty="0" smtClean="0"/>
              <a:t>Αύξηση </a:t>
            </a:r>
            <a:r>
              <a:rPr lang="el-GR" dirty="0"/>
              <a:t>της πίεσης </a:t>
            </a:r>
            <a:endParaRPr lang="en-US" dirty="0"/>
          </a:p>
          <a:p>
            <a:pPr marL="514350" indent="-514350">
              <a:lnSpc>
                <a:spcPct val="120000"/>
              </a:lnSpc>
              <a:buFont typeface="+mj-lt"/>
              <a:buAutoNum type="arabicPeriod"/>
            </a:pPr>
            <a:r>
              <a:rPr lang="el-GR" dirty="0" err="1" smtClean="0"/>
              <a:t>Υπερπηκτικότητα</a:t>
            </a:r>
            <a:r>
              <a:rPr lang="el-GR" dirty="0" smtClean="0"/>
              <a:t> </a:t>
            </a:r>
            <a:r>
              <a:rPr lang="el-GR" dirty="0"/>
              <a:t>του αίματος </a:t>
            </a:r>
            <a:endParaRPr lang="el-GR" dirty="0" smtClean="0"/>
          </a:p>
          <a:p>
            <a:pPr marL="514350" indent="-514350">
              <a:lnSpc>
                <a:spcPct val="120000"/>
              </a:lnSpc>
              <a:buFont typeface="+mj-lt"/>
              <a:buAutoNum type="arabicPeriod"/>
            </a:pPr>
            <a:r>
              <a:rPr lang="el-GR" dirty="0" smtClean="0"/>
              <a:t>Ανωμαλίες </a:t>
            </a:r>
            <a:r>
              <a:rPr lang="el-GR" dirty="0"/>
              <a:t>του ήπατος </a:t>
            </a:r>
            <a:endParaRPr lang="en-US" dirty="0" smtClean="0"/>
          </a:p>
          <a:p>
            <a:pPr marL="514350" indent="-514350">
              <a:lnSpc>
                <a:spcPct val="120000"/>
              </a:lnSpc>
              <a:buFont typeface="+mj-lt"/>
              <a:buAutoNum type="arabicPeriod"/>
            </a:pPr>
            <a:r>
              <a:rPr lang="el-GR" dirty="0" smtClean="0"/>
              <a:t>Αύξηση </a:t>
            </a:r>
            <a:r>
              <a:rPr lang="el-GR" dirty="0"/>
              <a:t>της κακής χοληστερόλης LDL </a:t>
            </a:r>
            <a:endParaRPr lang="en-US" dirty="0" smtClean="0"/>
          </a:p>
          <a:p>
            <a:pPr marL="514350" indent="-514350">
              <a:lnSpc>
                <a:spcPct val="120000"/>
              </a:lnSpc>
              <a:buFont typeface="+mj-lt"/>
              <a:buAutoNum type="arabicPeriod"/>
            </a:pPr>
            <a:r>
              <a:rPr lang="el-GR" dirty="0" smtClean="0"/>
              <a:t>Μείωση </a:t>
            </a:r>
            <a:r>
              <a:rPr lang="el-GR" dirty="0"/>
              <a:t>της καλής χοληστερόλης HDL </a:t>
            </a:r>
            <a:endParaRPr lang="en-US" dirty="0" smtClean="0"/>
          </a:p>
          <a:p>
            <a:pPr marL="514350" indent="-514350">
              <a:lnSpc>
                <a:spcPct val="120000"/>
              </a:lnSpc>
              <a:buFont typeface="+mj-lt"/>
              <a:buAutoNum type="arabicPeriod"/>
            </a:pPr>
            <a:r>
              <a:rPr lang="el-GR" dirty="0" smtClean="0"/>
              <a:t>Ψηλή </a:t>
            </a:r>
            <a:r>
              <a:rPr lang="el-GR" dirty="0"/>
              <a:t>πίεση </a:t>
            </a:r>
            <a:endParaRPr lang="en-US" dirty="0" smtClean="0"/>
          </a:p>
          <a:p>
            <a:pPr marL="514350" indent="-514350">
              <a:lnSpc>
                <a:spcPct val="120000"/>
              </a:lnSpc>
              <a:buFont typeface="+mj-lt"/>
              <a:buAutoNum type="arabicPeriod"/>
            </a:pPr>
            <a:r>
              <a:rPr lang="el-GR" dirty="0" smtClean="0"/>
              <a:t>Αυξημένος </a:t>
            </a:r>
            <a:r>
              <a:rPr lang="el-GR" dirty="0"/>
              <a:t>κίνδυνος για καρδιακά και εγκεφαλικά επεισόδια </a:t>
            </a:r>
            <a:endParaRPr lang="en-US" dirty="0" smtClean="0"/>
          </a:p>
          <a:p>
            <a:pPr marL="514350" indent="-514350">
              <a:lnSpc>
                <a:spcPct val="120000"/>
              </a:lnSpc>
              <a:buFont typeface="+mj-lt"/>
              <a:buAutoNum type="arabicPeriod"/>
            </a:pPr>
            <a:r>
              <a:rPr lang="el-GR" dirty="0" smtClean="0"/>
              <a:t>Σοβαρή </a:t>
            </a:r>
            <a:r>
              <a:rPr lang="el-GR" dirty="0"/>
              <a:t>μορφή ακμής </a:t>
            </a:r>
            <a:endParaRPr lang="en-US" dirty="0" smtClean="0"/>
          </a:p>
          <a:p>
            <a:pPr marL="514350" indent="-514350">
              <a:lnSpc>
                <a:spcPct val="120000"/>
              </a:lnSpc>
              <a:buFont typeface="+mj-lt"/>
              <a:buAutoNum type="arabicPeriod"/>
            </a:pPr>
            <a:r>
              <a:rPr lang="el-GR" dirty="0" smtClean="0"/>
              <a:t>Μόλυνση </a:t>
            </a:r>
            <a:r>
              <a:rPr lang="el-GR" dirty="0"/>
              <a:t>λόγω κοινής χρήσης βελονών για τη χορήγηση των αναβολικών </a:t>
            </a:r>
            <a:endParaRPr lang="en-US" dirty="0" smtClean="0"/>
          </a:p>
          <a:p>
            <a:pPr marL="514350" indent="-514350">
              <a:lnSpc>
                <a:spcPct val="120000"/>
              </a:lnSpc>
              <a:buFont typeface="+mj-lt"/>
              <a:buAutoNum type="arabicPeriod"/>
            </a:pPr>
            <a:r>
              <a:rPr lang="el-GR" dirty="0" smtClean="0"/>
              <a:t>Πιθανή </a:t>
            </a:r>
            <a:r>
              <a:rPr lang="el-GR" dirty="0"/>
              <a:t>ανάπτυξη εξάρτησης σε ναρκωτικά.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Παρατηρήσεις</a:t>
            </a:r>
            <a:endParaRPr lang="el-GR" dirty="0"/>
          </a:p>
        </p:txBody>
      </p:sp>
      <p:sp>
        <p:nvSpPr>
          <p:cNvPr id="3" name="2 - Θέση περιεχομένου"/>
          <p:cNvSpPr>
            <a:spLocks noGrp="1"/>
          </p:cNvSpPr>
          <p:nvPr>
            <p:ph idx="1"/>
          </p:nvPr>
        </p:nvSpPr>
        <p:spPr>
          <a:xfrm>
            <a:off x="467544" y="1700808"/>
            <a:ext cx="8229600" cy="4526280"/>
          </a:xfrm>
        </p:spPr>
        <p:txBody>
          <a:bodyPr/>
          <a:lstStyle/>
          <a:p>
            <a:r>
              <a:rPr lang="el-GR" dirty="0" smtClean="0"/>
              <a:t>Οι αρνητικές συνέπειες στον οργανισμό παραμένουν για μεγάλο χρόνο μετά τη διακοπή λήψης τους ή ακόμη παραμένουν μόνιμα. </a:t>
            </a:r>
          </a:p>
          <a:p>
            <a:endParaRPr lang="en-US" dirty="0" smtClean="0"/>
          </a:p>
          <a:p>
            <a:r>
              <a:rPr lang="el-GR" dirty="0" smtClean="0"/>
              <a:t>Και η αλόγιστη χρήση των ουσιών αυτών συνεχίζεται, σήμερα, περισσότερο από ποτέ. </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Συμπεράσματα</a:t>
            </a:r>
            <a:endParaRPr lang="el-GR" dirty="0"/>
          </a:p>
        </p:txBody>
      </p:sp>
      <p:sp>
        <p:nvSpPr>
          <p:cNvPr id="3" name="2 - Θέση περιεχομένου"/>
          <p:cNvSpPr>
            <a:spLocks noGrp="1"/>
          </p:cNvSpPr>
          <p:nvPr>
            <p:ph idx="1"/>
          </p:nvPr>
        </p:nvSpPr>
        <p:spPr/>
        <p:txBody>
          <a:bodyPr/>
          <a:lstStyle/>
          <a:p>
            <a:pPr indent="0">
              <a:buNone/>
            </a:pPr>
            <a:r>
              <a:rPr lang="el-GR" sz="3600" dirty="0" smtClean="0"/>
              <a:t>Σύμφωνα με τα παραπάνω αντιλαμβανόμαστε ότι τα αναβολικά είναι επιβλαβή και επικίνδυνά τόσο για την σωματική όσο και για την ψυχική μας υγεία καθώς προκαλούν διαταραχές στην ομαλή λειτουργία του ανθρώπινου οργανισμού</a:t>
            </a:r>
            <a:r>
              <a:rPr lang="el-GR" dirty="0" smtClean="0"/>
              <a:t>.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Βιβλιογραφία και Πηγές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b="1" u="sng" dirty="0">
                <a:solidFill>
                  <a:schemeClr val="accent2">
                    <a:lumMod val="50000"/>
                  </a:schemeClr>
                </a:solidFill>
                <a:hlinkClick r:id="rId2"/>
              </a:rPr>
              <a:t>https://www.medlook.net/%</a:t>
            </a:r>
            <a:r>
              <a:rPr lang="en-US" b="1" u="sng" dirty="0" smtClean="0">
                <a:solidFill>
                  <a:schemeClr val="accent2">
                    <a:lumMod val="50000"/>
                  </a:schemeClr>
                </a:solidFill>
                <a:hlinkClick r:id="rId2"/>
              </a:rPr>
              <a:t>CE%9D%CF%84%CF%8C%CF%80%CE%B9%CE%BD%CE%B3%CE%BA/2014-10-13-07-03-10-293.html</a:t>
            </a:r>
            <a:endParaRPr lang="el-GR" b="1" u="sng" dirty="0" smtClean="0">
              <a:solidFill>
                <a:schemeClr val="accent2">
                  <a:lumMod val="50000"/>
                </a:schemeClr>
              </a:solidFill>
            </a:endParaRPr>
          </a:p>
          <a:p>
            <a:endParaRPr lang="en-US" b="1" dirty="0">
              <a:solidFill>
                <a:schemeClr val="accent2">
                  <a:lumMod val="50000"/>
                </a:schemeClr>
              </a:solidFill>
            </a:endParaRPr>
          </a:p>
          <a:p>
            <a:r>
              <a:rPr lang="en-US" b="1" u="sng" dirty="0">
                <a:solidFill>
                  <a:schemeClr val="accent2">
                    <a:lumMod val="50000"/>
                  </a:schemeClr>
                </a:solidFill>
                <a:hlinkClick r:id="rId3"/>
              </a:rPr>
              <a:t>https://runningmagazine.gr/2015/03/anavolika-epiptoseis</a:t>
            </a:r>
            <a:r>
              <a:rPr lang="en-US" b="1" u="sng" dirty="0" smtClean="0">
                <a:solidFill>
                  <a:schemeClr val="accent2">
                    <a:lumMod val="50000"/>
                  </a:schemeClr>
                </a:solidFill>
                <a:hlinkClick r:id="rId3"/>
              </a:rPr>
              <a:t>/</a:t>
            </a:r>
            <a:endParaRPr lang="el-GR" b="1" u="sng" dirty="0" smtClean="0">
              <a:solidFill>
                <a:schemeClr val="accent2">
                  <a:lumMod val="50000"/>
                </a:schemeClr>
              </a:solidFill>
            </a:endParaRPr>
          </a:p>
          <a:p>
            <a:endParaRPr lang="en-US" b="1" u="sng" dirty="0" smtClean="0">
              <a:solidFill>
                <a:schemeClr val="accent2">
                  <a:lumMod val="50000"/>
                </a:schemeClr>
              </a:solidFill>
            </a:endParaRPr>
          </a:p>
          <a:p>
            <a:r>
              <a:rPr lang="en-US" b="1" u="sng" dirty="0">
                <a:solidFill>
                  <a:schemeClr val="accent2">
                    <a:lumMod val="50000"/>
                  </a:schemeClr>
                </a:solidFill>
                <a:hlinkClick r:id="rId4"/>
              </a:rPr>
              <a:t>http://</a:t>
            </a:r>
            <a:r>
              <a:rPr lang="en-US" b="1" u="sng" dirty="0" smtClean="0">
                <a:solidFill>
                  <a:schemeClr val="accent2">
                    <a:lumMod val="50000"/>
                  </a:schemeClr>
                </a:solidFill>
                <a:hlinkClick r:id="rId4"/>
              </a:rPr>
              <a:t>www.spartacus.gr/blog/diet/item/26-physika-anabolika</a:t>
            </a:r>
            <a:endParaRPr lang="el-GR" b="1" dirty="0" smtClean="0">
              <a:solidFill>
                <a:schemeClr val="accent2">
                  <a:lumMod val="50000"/>
                </a:schemeClr>
              </a:solidFill>
            </a:endParaRPr>
          </a:p>
          <a:p>
            <a:endParaRPr lang="el-GR" b="1" dirty="0" smtClean="0">
              <a:solidFill>
                <a:schemeClr val="accent2">
                  <a:lumMod val="50000"/>
                </a:schemeClr>
              </a:solidFill>
              <a:hlinkClick r:id="rId5"/>
            </a:endParaRPr>
          </a:p>
          <a:p>
            <a:r>
              <a:rPr lang="el-GR" b="1" dirty="0" smtClean="0">
                <a:solidFill>
                  <a:schemeClr val="accent2">
                    <a:lumMod val="50000"/>
                  </a:schemeClr>
                </a:solidFill>
                <a:hlinkClick r:id="rId5"/>
              </a:rPr>
              <a:t>Εγκυκλοπαίδεια ΔΟΜΗ τόμος 2</a:t>
            </a:r>
            <a:r>
              <a:rPr lang="el-GR" b="1" baseline="30000" dirty="0" smtClean="0">
                <a:solidFill>
                  <a:schemeClr val="accent2">
                    <a:lumMod val="50000"/>
                  </a:schemeClr>
                </a:solidFill>
                <a:hlinkClick r:id="rId5"/>
              </a:rPr>
              <a:t>ος</a:t>
            </a:r>
            <a:endParaRPr lang="el-GR" b="1" dirty="0" smtClean="0">
              <a:solidFill>
                <a:schemeClr val="accent2">
                  <a:lumMod val="50000"/>
                </a:schemeClr>
              </a:solidFill>
              <a:hlinkClick r:id="rId5"/>
            </a:endParaRPr>
          </a:p>
          <a:p>
            <a:pPr>
              <a:buNone/>
            </a:pPr>
            <a:r>
              <a:rPr lang="en-US" dirty="0">
                <a:solidFill>
                  <a:schemeClr val="accent2">
                    <a:lumMod val="50000"/>
                  </a:schemeClr>
                </a:solidFill>
                <a:hlinkClick r:id="rId5"/>
              </a:rPr>
              <a:t/>
            </a:r>
            <a:br>
              <a:rPr lang="en-US" dirty="0">
                <a:solidFill>
                  <a:schemeClr val="accent2">
                    <a:lumMod val="50000"/>
                  </a:schemeClr>
                </a:solidFill>
                <a:hlinkClick r:id="rId5"/>
              </a:rPr>
            </a:br>
            <a:endParaRPr lang="el-GR"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τα αναβολικά</a:t>
            </a:r>
            <a:endParaRPr lang="el-GR" dirty="0"/>
          </a:p>
        </p:txBody>
      </p:sp>
      <p:sp>
        <p:nvSpPr>
          <p:cNvPr id="3" name="2 - Θέση περιεχομένου"/>
          <p:cNvSpPr>
            <a:spLocks noGrp="1"/>
          </p:cNvSpPr>
          <p:nvPr>
            <p:ph idx="1"/>
          </p:nvPr>
        </p:nvSpPr>
        <p:spPr>
          <a:xfrm>
            <a:off x="251520" y="1646236"/>
            <a:ext cx="8568952" cy="4879107"/>
          </a:xfrm>
        </p:spPr>
        <p:txBody>
          <a:bodyPr>
            <a:normAutofit lnSpcReduction="10000"/>
          </a:bodyPr>
          <a:lstStyle/>
          <a:p>
            <a:r>
              <a:rPr lang="el-GR" dirty="0" smtClean="0"/>
              <a:t> Τα αναβολικά είναι ομάδα φυσικών ή συνθετικών παραγώγων της τεστοστερόνης, που προάγει την αύξηση των μυών και των οστών.</a:t>
            </a:r>
          </a:p>
          <a:p>
            <a:pPr>
              <a:spcBef>
                <a:spcPts val="600"/>
              </a:spcBef>
              <a:spcAft>
                <a:spcPts val="600"/>
              </a:spcAft>
            </a:pPr>
            <a:r>
              <a:rPr lang="el-GR" dirty="0" smtClean="0"/>
              <a:t> Δρουν </a:t>
            </a:r>
            <a:r>
              <a:rPr lang="el-GR" dirty="0"/>
              <a:t>με τρόπο παρόμοιο με την ορμόνη τεστοστερόνη</a:t>
            </a:r>
            <a:r>
              <a:rPr lang="el-GR" dirty="0" smtClean="0"/>
              <a:t>.</a:t>
            </a:r>
          </a:p>
          <a:p>
            <a:r>
              <a:rPr lang="el-GR" dirty="0" smtClean="0"/>
              <a:t> Η </a:t>
            </a:r>
            <a:r>
              <a:rPr lang="el-GR" dirty="0"/>
              <a:t>τεστοστερόνη προκαλεί την ανάπτυξη των ανδρικών χαρακτηριστικών του φύλου (ανδρογόνος δράση) και τη σταδιακή αύξηση του μυϊκού ιστού (αναβολική δράση).</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Ποιοι χρησιμοποιούν και γιατί τα αναβολικά</a:t>
            </a:r>
            <a:endParaRPr lang="el-GR" dirty="0"/>
          </a:p>
        </p:txBody>
      </p:sp>
      <p:sp>
        <p:nvSpPr>
          <p:cNvPr id="3" name="2 - Θέση περιεχομένου"/>
          <p:cNvSpPr>
            <a:spLocks noGrp="1"/>
          </p:cNvSpPr>
          <p:nvPr>
            <p:ph idx="1"/>
          </p:nvPr>
        </p:nvSpPr>
        <p:spPr>
          <a:xfrm>
            <a:off x="251520" y="1646236"/>
            <a:ext cx="8640960" cy="4951115"/>
          </a:xfrm>
        </p:spPr>
        <p:txBody>
          <a:bodyPr>
            <a:normAutofit fontScale="92500"/>
          </a:bodyPr>
          <a:lstStyle/>
          <a:p>
            <a:pPr marL="0" indent="0">
              <a:buNone/>
            </a:pPr>
            <a:r>
              <a:rPr lang="el-GR" dirty="0"/>
              <a:t>Η χρήση αναβολικών ουσιών από έφηβους και νέους ενήλικες παρουσιάζει ανησυχητική αύξηση. Η αρνητική αυτή εξέλιξη δεν παρατηρείται μόνο στα αγόρια και στους νέους άνδρες αλλά επίσης στα κορίτσια και νέες γυναίκες. </a:t>
            </a:r>
            <a:endParaRPr lang="el-GR" dirty="0" smtClean="0"/>
          </a:p>
          <a:p>
            <a:pPr>
              <a:buNone/>
            </a:pPr>
            <a:endParaRPr lang="el-GR" dirty="0" smtClean="0"/>
          </a:p>
          <a:p>
            <a:pPr marL="0" indent="0">
              <a:spcBef>
                <a:spcPts val="600"/>
              </a:spcBef>
              <a:spcAft>
                <a:spcPts val="600"/>
              </a:spcAft>
              <a:buNone/>
            </a:pPr>
            <a:r>
              <a:rPr lang="el-GR" dirty="0" smtClean="0"/>
              <a:t>Οι </a:t>
            </a:r>
            <a:r>
              <a:rPr lang="el-GR" dirty="0"/>
              <a:t>πρώτοι τα χρησιμοποιούν για να βελτιώσουν τις αθλητικές τους επιδόσεις και τη σωματική τους εικόνα ενώ οι δεύτερες για απώλεια βάρους και βελτίωση της εμφάνισης τους. </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404664"/>
            <a:ext cx="8229600" cy="5983877"/>
          </a:xfrm>
        </p:spPr>
        <p:txBody>
          <a:bodyPr>
            <a:normAutofit fontScale="55000" lnSpcReduction="20000"/>
          </a:bodyPr>
          <a:lstStyle/>
          <a:p>
            <a:pPr marL="0" indent="0">
              <a:buNone/>
            </a:pPr>
            <a:r>
              <a:rPr lang="el-GR" sz="5100" dirty="0" smtClean="0"/>
              <a:t>Τέσσερις είναι οι βασικοί λόγοι της αυξημένης χρήσης των αναβολικών ουσιών:</a:t>
            </a:r>
          </a:p>
          <a:p>
            <a:endParaRPr lang="el-GR" dirty="0" smtClean="0"/>
          </a:p>
          <a:p>
            <a:endParaRPr lang="el-GR" dirty="0" smtClean="0"/>
          </a:p>
          <a:p>
            <a:endParaRPr lang="el-GR" dirty="0" smtClean="0"/>
          </a:p>
          <a:p>
            <a:pPr marL="514350" indent="-514350">
              <a:lnSpc>
                <a:spcPct val="220000"/>
              </a:lnSpc>
              <a:buSzPct val="88000"/>
              <a:buFont typeface="+mj-lt"/>
              <a:buAutoNum type="arabicPeriod"/>
            </a:pPr>
            <a:r>
              <a:rPr lang="el-GR" dirty="0" smtClean="0"/>
              <a:t> </a:t>
            </a:r>
            <a:r>
              <a:rPr lang="el-GR" sz="4200" dirty="0" smtClean="0"/>
              <a:t>εξωτερική εικόνα (</a:t>
            </a:r>
            <a:r>
              <a:rPr lang="el-GR" sz="4200" dirty="0" err="1" smtClean="0"/>
              <a:t>image</a:t>
            </a:r>
            <a:r>
              <a:rPr lang="el-GR" sz="4200" dirty="0" smtClean="0"/>
              <a:t>) </a:t>
            </a:r>
          </a:p>
          <a:p>
            <a:pPr marL="514350" indent="-514350">
              <a:lnSpc>
                <a:spcPct val="220000"/>
              </a:lnSpc>
              <a:buFont typeface="+mj-lt"/>
              <a:buAutoNum type="arabicPeriod"/>
            </a:pPr>
            <a:r>
              <a:rPr lang="el-GR" sz="4200" dirty="0" smtClean="0"/>
              <a:t>έντονη ανταγωνιστικότητα (πρωταθλητισμός) </a:t>
            </a:r>
          </a:p>
          <a:p>
            <a:pPr marL="514350" indent="-514350">
              <a:lnSpc>
                <a:spcPct val="220000"/>
              </a:lnSpc>
              <a:buFont typeface="+mj-lt"/>
              <a:buAutoNum type="arabicPeriod"/>
            </a:pPr>
            <a:r>
              <a:rPr lang="el-GR" sz="4200" dirty="0" smtClean="0"/>
              <a:t>άγνοια των συνεπειών </a:t>
            </a:r>
          </a:p>
          <a:p>
            <a:pPr marL="514350" indent="-514350">
              <a:lnSpc>
                <a:spcPct val="220000"/>
              </a:lnSpc>
              <a:buFont typeface="+mj-lt"/>
              <a:buAutoNum type="arabicPeriod"/>
            </a:pPr>
            <a:r>
              <a:rPr lang="el-GR" sz="4200" dirty="0" smtClean="0"/>
              <a:t>εποχή της ταχύτητας (</a:t>
            </a:r>
            <a:r>
              <a:rPr lang="el-GR" sz="4200" dirty="0" err="1" smtClean="0"/>
              <a:t>επιθυμίε</a:t>
            </a:r>
            <a:r>
              <a:rPr lang="el-GR" sz="4200" dirty="0" smtClean="0"/>
              <a:t> για γρήγορα και άμεσα αποτελέσματα</a:t>
            </a:r>
            <a:r>
              <a:rPr lang="el-GR" sz="3800" dirty="0" smtClean="0"/>
              <a:t>)</a:t>
            </a:r>
          </a:p>
          <a:p>
            <a:pPr>
              <a:buNone/>
            </a:pPr>
            <a:r>
              <a:rPr lang="el-GR" sz="3800" dirty="0" smtClean="0"/>
              <a:t/>
            </a:r>
            <a:br>
              <a:rPr lang="el-GR" sz="3800" dirty="0" smtClean="0"/>
            </a:br>
            <a:endParaRPr lang="el-GR" sz="3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Λόγοι και αιτίες </a:t>
            </a:r>
            <a:br>
              <a:rPr lang="el-GR" dirty="0" smtClean="0"/>
            </a:br>
            <a:r>
              <a:rPr lang="el-GR" dirty="0" smtClean="0"/>
              <a:t>χρήσης των αναβολικών</a:t>
            </a:r>
            <a:endParaRPr lang="el-GR" dirty="0"/>
          </a:p>
        </p:txBody>
      </p:sp>
      <p:sp>
        <p:nvSpPr>
          <p:cNvPr id="3" name="2 - Θέση περιεχομένου"/>
          <p:cNvSpPr>
            <a:spLocks noGrp="1"/>
          </p:cNvSpPr>
          <p:nvPr>
            <p:ph idx="1"/>
          </p:nvPr>
        </p:nvSpPr>
        <p:spPr>
          <a:xfrm>
            <a:off x="467544" y="1916832"/>
            <a:ext cx="8229600" cy="5167139"/>
          </a:xfrm>
        </p:spPr>
        <p:txBody>
          <a:bodyPr>
            <a:normAutofit fontScale="92500" lnSpcReduction="10000"/>
          </a:bodyPr>
          <a:lstStyle/>
          <a:p>
            <a:pPr marL="0" indent="0">
              <a:buNone/>
            </a:pPr>
            <a:r>
              <a:rPr lang="el-GR" dirty="0" smtClean="0"/>
              <a:t>Θεραπευτικά χορηγούνται σε χρόνιες νόσους, που επιφέρουν σημαντική εξασθένιση και ανεξέλεγκτη απώλεια βάρους, σε βαριές αναιμίες, λευχαιμίες και σε περιπτώσεις καρκίνου του μαστού.</a:t>
            </a:r>
          </a:p>
          <a:p>
            <a:pPr marL="0" indent="0">
              <a:buNone/>
            </a:pPr>
            <a:endParaRPr lang="el-GR" dirty="0"/>
          </a:p>
          <a:p>
            <a:pPr marL="0" indent="0">
              <a:buNone/>
            </a:pPr>
            <a:r>
              <a:rPr lang="el-GR" dirty="0" smtClean="0"/>
              <a:t>Ωστόσο η συχνότερη αιτία χρήσης δεν είναι θεραπευτική, αλλά αφορά τους αθλητές αγώνων που επιθυμούν την αύξηση της μυϊκής μάζας για την απόκτηση μεγαλύτερης δύναμης και αντοχής ώστε να επιτύχουν καλύτερες επιδόσεις</a:t>
            </a:r>
          </a:p>
          <a:p>
            <a:pPr>
              <a:buNone/>
            </a:pPr>
            <a:r>
              <a:rPr lang="el-GR" dirty="0" smtClean="0"/>
              <a:t>		 </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64704"/>
            <a:ext cx="8496944" cy="5832648"/>
          </a:xfrm>
        </p:spPr>
        <p:txBody>
          <a:bodyPr>
            <a:normAutofit fontScale="47500" lnSpcReduction="20000"/>
          </a:bodyPr>
          <a:lstStyle/>
          <a:p>
            <a:pPr>
              <a:buNone/>
            </a:pPr>
            <a:endParaRPr lang="el-GR" dirty="0" smtClean="0"/>
          </a:p>
          <a:p>
            <a:pPr>
              <a:buNone/>
            </a:pPr>
            <a:r>
              <a:rPr lang="el-GR" sz="4400" dirty="0" smtClean="0"/>
              <a:t>Τα </a:t>
            </a:r>
            <a:r>
              <a:rPr lang="el-GR" sz="4400" dirty="0"/>
              <a:t>αναβολικά στεροειδή (ανδρογόνα) </a:t>
            </a:r>
            <a:endParaRPr lang="el-GR" sz="4400" dirty="0" smtClean="0"/>
          </a:p>
          <a:p>
            <a:pPr>
              <a:buNone/>
            </a:pPr>
            <a:endParaRPr lang="el-GR" sz="4400" dirty="0" smtClean="0"/>
          </a:p>
          <a:p>
            <a:pPr marL="514350" indent="-514350">
              <a:buFont typeface="+mj-lt"/>
              <a:buAutoNum type="arabicPeriod"/>
            </a:pPr>
            <a:r>
              <a:rPr lang="el-GR" sz="4400" dirty="0" smtClean="0"/>
              <a:t>προάγουν </a:t>
            </a:r>
            <a:r>
              <a:rPr lang="el-GR" sz="4400" dirty="0"/>
              <a:t>την ανάπτυξη των μυών, </a:t>
            </a:r>
          </a:p>
          <a:p>
            <a:pPr marL="514350" indent="-514350">
              <a:buFont typeface="+mj-lt"/>
              <a:buAutoNum type="arabicPeriod"/>
            </a:pPr>
            <a:r>
              <a:rPr lang="el-GR" sz="4400" dirty="0" smtClean="0"/>
              <a:t>κάνουν </a:t>
            </a:r>
            <a:r>
              <a:rPr lang="el-GR" sz="4400" dirty="0"/>
              <a:t>τα οστά πιο δυνατά και </a:t>
            </a:r>
            <a:endParaRPr lang="el-GR" sz="4400" dirty="0" smtClean="0"/>
          </a:p>
          <a:p>
            <a:pPr marL="514350" indent="-514350">
              <a:buFont typeface="+mj-lt"/>
              <a:buAutoNum type="arabicPeriod"/>
            </a:pPr>
            <a:r>
              <a:rPr lang="el-GR" sz="4400" dirty="0" smtClean="0"/>
              <a:t>μειώνουν </a:t>
            </a:r>
            <a:r>
              <a:rPr lang="el-GR" sz="4400" dirty="0"/>
              <a:t>το λίπος του σώματος. </a:t>
            </a:r>
            <a:endParaRPr lang="el-GR" sz="4400" dirty="0" smtClean="0"/>
          </a:p>
          <a:p>
            <a:pPr marL="0" indent="0">
              <a:buNone/>
            </a:pPr>
            <a:endParaRPr lang="el-GR" sz="4400" dirty="0" smtClean="0"/>
          </a:p>
          <a:p>
            <a:pPr marL="0" indent="0">
              <a:buNone/>
            </a:pPr>
            <a:endParaRPr lang="el-GR" sz="4400" dirty="0" smtClean="0"/>
          </a:p>
          <a:p>
            <a:pPr marL="0" indent="0">
              <a:buNone/>
            </a:pPr>
            <a:endParaRPr lang="el-GR" sz="4400" dirty="0" smtClean="0"/>
          </a:p>
          <a:p>
            <a:pPr marL="0" indent="0">
              <a:buNone/>
            </a:pPr>
            <a:r>
              <a:rPr lang="el-GR" sz="4400" dirty="0" smtClean="0"/>
              <a:t>Οι </a:t>
            </a:r>
            <a:r>
              <a:rPr lang="el-GR" sz="4400" dirty="0"/>
              <a:t>αθλητές χρησιμοποιούν τα αναβολικά ανδρογόνα στεροειδή για να βελτιώσουν την αθλητική τους επίδοση και συγκεκριμένα για να: </a:t>
            </a:r>
            <a:endParaRPr lang="el-GR" sz="4400" dirty="0" smtClean="0"/>
          </a:p>
          <a:p>
            <a:pPr marL="0" indent="0">
              <a:buNone/>
            </a:pPr>
            <a:endParaRPr lang="el-GR" sz="4400" dirty="0"/>
          </a:p>
          <a:p>
            <a:pPr marL="514350" indent="-514350">
              <a:buFont typeface="+mj-lt"/>
              <a:buAutoNum type="arabicPeriod"/>
            </a:pPr>
            <a:r>
              <a:rPr lang="el-GR" sz="4400" dirty="0" smtClean="0"/>
              <a:t>αυξήσουν </a:t>
            </a:r>
            <a:r>
              <a:rPr lang="el-GR" sz="4400" dirty="0"/>
              <a:t>το μέγεθος, και την ισχύ των μυών τους. </a:t>
            </a:r>
          </a:p>
          <a:p>
            <a:pPr marL="514350" indent="-514350">
              <a:buFont typeface="+mj-lt"/>
              <a:buAutoNum type="arabicPeriod"/>
            </a:pPr>
            <a:r>
              <a:rPr lang="el-GR" sz="4400" dirty="0" smtClean="0"/>
              <a:t>μπορούν </a:t>
            </a:r>
            <a:r>
              <a:rPr lang="el-GR" sz="4400" dirty="0"/>
              <a:t>να προπονούνται σκληρότερα και για μεγαλύτερο χρονικό διάστημα, δηλαδή να αυξήσουν την αντοχή τους και να μειώσουν την προκαλούμενη κόπωση. </a:t>
            </a:r>
          </a:p>
          <a:p>
            <a:pPr marL="514350" indent="-514350">
              <a:buFont typeface="+mj-lt"/>
              <a:buAutoNum type="arabicPeriod"/>
            </a:pPr>
            <a:r>
              <a:rPr lang="el-GR" sz="4400" dirty="0" smtClean="0"/>
              <a:t>αυξήσουν </a:t>
            </a:r>
            <a:r>
              <a:rPr lang="el-GR" sz="4400" dirty="0"/>
              <a:t>την επιθετικότητα και την ανταγωνιστικότητα τους. </a:t>
            </a:r>
          </a:p>
          <a:p>
            <a:pPr marL="514350" indent="-514350">
              <a:buFont typeface="+mj-lt"/>
              <a:buAutoNum type="arabicPeriod"/>
            </a:pPr>
            <a:r>
              <a:rPr lang="el-GR" sz="4400" dirty="0" smtClean="0"/>
              <a:t>προκαλέσουν </a:t>
            </a:r>
            <a:r>
              <a:rPr lang="el-GR" sz="4400" dirty="0"/>
              <a:t>ήπιου βαθμού ευφορία. </a:t>
            </a:r>
          </a:p>
          <a:p>
            <a:pPr marL="514350" indent="-514350">
              <a:buFont typeface="+mj-lt"/>
              <a:buAutoNum type="arabicPeriod"/>
            </a:pPr>
            <a:r>
              <a:rPr lang="el-GR" sz="4400" dirty="0" smtClean="0"/>
              <a:t>προπονούνται </a:t>
            </a:r>
            <a:r>
              <a:rPr lang="el-GR" sz="4400" dirty="0"/>
              <a:t>σκληρότερα και να </a:t>
            </a:r>
            <a:r>
              <a:rPr lang="el-GR" sz="4400" dirty="0" smtClean="0"/>
              <a:t>ανακάμπτουν </a:t>
            </a:r>
            <a:r>
              <a:rPr lang="el-GR" sz="4400" dirty="0"/>
              <a:t>ταχύτερα με αποτέλεσμα την αυξανόμενη ενδυνάμωσή </a:t>
            </a:r>
            <a:r>
              <a:rPr lang="el-GR" sz="4400" dirty="0" smtClean="0"/>
              <a:t>τους</a:t>
            </a:r>
          </a:p>
          <a:p>
            <a:pPr marL="514350" indent="-514350">
              <a:buNone/>
            </a:pPr>
            <a:r>
              <a:rPr lang="el-GR" dirty="0" smtClean="0"/>
              <a:t> </a:t>
            </a:r>
            <a:endParaRPr lang="el-GR" dirty="0"/>
          </a:p>
          <a:p>
            <a:pPr marL="514350" indent="-514350">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Ποιες είναι οι αναβολικές ουσίες</a:t>
            </a:r>
            <a:endParaRPr lang="el-GR" dirty="0"/>
          </a:p>
        </p:txBody>
      </p:sp>
      <p:sp>
        <p:nvSpPr>
          <p:cNvPr id="3" name="2 - Θέση περιεχομένου"/>
          <p:cNvSpPr>
            <a:spLocks noGrp="1"/>
          </p:cNvSpPr>
          <p:nvPr>
            <p:ph idx="1"/>
          </p:nvPr>
        </p:nvSpPr>
        <p:spPr>
          <a:xfrm>
            <a:off x="457200" y="1646236"/>
            <a:ext cx="8229600" cy="4951115"/>
          </a:xfrm>
        </p:spPr>
        <p:txBody>
          <a:bodyPr>
            <a:normAutofit fontScale="92500" lnSpcReduction="20000"/>
          </a:bodyPr>
          <a:lstStyle/>
          <a:p>
            <a:pPr marL="514350" indent="-514350">
              <a:buNone/>
            </a:pPr>
            <a:r>
              <a:rPr lang="el-GR" dirty="0"/>
              <a:t>Μερικά από τα στεροειδή αναβολικά </a:t>
            </a:r>
            <a:r>
              <a:rPr lang="el-GR" dirty="0" smtClean="0"/>
              <a:t>είναι:</a:t>
            </a:r>
            <a:endParaRPr lang="en-US" dirty="0" smtClean="0"/>
          </a:p>
          <a:p>
            <a:pPr marL="514350" indent="-514350">
              <a:buFont typeface="+mj-lt"/>
              <a:buAutoNum type="arabicPeriod"/>
            </a:pPr>
            <a:r>
              <a:rPr lang="el-GR" dirty="0" err="1" smtClean="0"/>
              <a:t>Ανδροστενεδιόνη</a:t>
            </a:r>
            <a:r>
              <a:rPr lang="el-GR" dirty="0" smtClean="0"/>
              <a:t> </a:t>
            </a:r>
            <a:endParaRPr lang="en-US" dirty="0" smtClean="0"/>
          </a:p>
          <a:p>
            <a:pPr marL="514350" indent="-514350">
              <a:buFont typeface="+mj-lt"/>
              <a:buAutoNum type="arabicPeriod"/>
            </a:pPr>
            <a:r>
              <a:rPr lang="el-GR" dirty="0" err="1" smtClean="0"/>
              <a:t>Ανδροστενεδιόλη</a:t>
            </a:r>
            <a:r>
              <a:rPr lang="el-GR" dirty="0" smtClean="0"/>
              <a:t> </a:t>
            </a:r>
            <a:endParaRPr lang="en-US" dirty="0" smtClean="0"/>
          </a:p>
          <a:p>
            <a:pPr marL="514350" indent="-514350">
              <a:buFont typeface="+mj-lt"/>
              <a:buAutoNum type="arabicPeriod"/>
            </a:pPr>
            <a:r>
              <a:rPr lang="el-GR" dirty="0" err="1" smtClean="0"/>
              <a:t>Νορανδροστενεδιόνη</a:t>
            </a:r>
            <a:r>
              <a:rPr lang="el-GR" dirty="0" smtClean="0"/>
              <a:t> </a:t>
            </a:r>
            <a:endParaRPr lang="en-US" dirty="0" smtClean="0"/>
          </a:p>
          <a:p>
            <a:pPr marL="514350" indent="-514350">
              <a:buFont typeface="+mj-lt"/>
              <a:buAutoNum type="arabicPeriod"/>
            </a:pPr>
            <a:r>
              <a:rPr lang="el-GR" dirty="0" err="1" smtClean="0"/>
              <a:t>Νορανδροστενεδιόλη</a:t>
            </a:r>
            <a:r>
              <a:rPr lang="el-GR" dirty="0" smtClean="0"/>
              <a:t> </a:t>
            </a:r>
            <a:endParaRPr lang="en-US" dirty="0" smtClean="0"/>
          </a:p>
          <a:p>
            <a:pPr marL="514350" indent="-514350">
              <a:buFont typeface="+mj-lt"/>
              <a:buAutoNum type="arabicPeriod"/>
            </a:pPr>
            <a:r>
              <a:rPr lang="el-GR" dirty="0" smtClean="0"/>
              <a:t>DHEA </a:t>
            </a:r>
            <a:r>
              <a:rPr lang="el-GR" dirty="0"/>
              <a:t>(</a:t>
            </a:r>
            <a:r>
              <a:rPr lang="el-GR" dirty="0" err="1"/>
              <a:t>διυδροεπιανδροστερόνη</a:t>
            </a:r>
            <a:r>
              <a:rPr lang="el-GR" dirty="0"/>
              <a:t>). </a:t>
            </a:r>
            <a:endParaRPr lang="en-US" dirty="0" smtClean="0"/>
          </a:p>
          <a:p>
            <a:pPr marL="514350" indent="-514350">
              <a:buFont typeface="+mj-lt"/>
              <a:buAutoNum type="arabicPeriod"/>
            </a:pPr>
            <a:endParaRPr lang="en-US" dirty="0"/>
          </a:p>
          <a:p>
            <a:pPr marL="0" indent="0">
              <a:buNone/>
            </a:pPr>
            <a:r>
              <a:rPr lang="el-GR" dirty="0" smtClean="0"/>
              <a:t>Πρέπει να σημειώσουμε ότι έχουν απαγορευτεί από τη Διεθνή Ολυμπιακή Επιτροπή (ΔΟΕ), αλλά και από κυβερνητικούς φορείς αρμόδιους για την άθληση σύμφωνα με σχετική νομοθεσία που απαγορεύει την χρήση τους χωρίς θεραπευτικούς λόγους. </a:t>
            </a:r>
            <a:endParaRPr lang="el-GR" dirty="0"/>
          </a:p>
          <a:p>
            <a:pPr>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Παρενέργειες Αναβολικών</a:t>
            </a:r>
          </a:p>
        </p:txBody>
      </p:sp>
      <p:sp>
        <p:nvSpPr>
          <p:cNvPr id="3" name="2 - Θέση περιεχομένου"/>
          <p:cNvSpPr>
            <a:spLocks noGrp="1"/>
          </p:cNvSpPr>
          <p:nvPr>
            <p:ph idx="1"/>
          </p:nvPr>
        </p:nvSpPr>
        <p:spPr>
          <a:xfrm>
            <a:off x="251520" y="1600200"/>
            <a:ext cx="8892480" cy="5069160"/>
          </a:xfrm>
        </p:spPr>
        <p:txBody>
          <a:bodyPr>
            <a:normAutofit fontScale="85000" lnSpcReduction="10000"/>
          </a:bodyPr>
          <a:lstStyle/>
          <a:p>
            <a:pPr marL="0" indent="0">
              <a:buNone/>
            </a:pPr>
            <a:r>
              <a:rPr lang="el-GR" dirty="0"/>
              <a:t>Πολλοί από τους χρήστες των αναβολικών ουσιών έχουν λανθασμένη αντίληψη για τις επιδράσεις τους στον ανθρώπινο οργανισμό. Δεν είναι γνώστες των επικίνδυνων και μόνιμων επιδράσεων που έχουν τα στεροειδή αναβολικά στον ανθρώπινο οργανισμό, ιδιαίτερα όταν βρίσκεται σε φάση ανάπτυξης</a:t>
            </a:r>
            <a:r>
              <a:rPr lang="el-GR" dirty="0" smtClean="0"/>
              <a:t>. </a:t>
            </a:r>
            <a:r>
              <a:rPr lang="el-GR" dirty="0"/>
              <a:t>Τα στεροειδή αναβολικά είναι σε θέση να προκαλούν πολλά, σοβαρά και μακροχρόνια προβλήματα στην υγεία. Όσο πιο ψηλή είναι η δόση, τόσο σοβαρότερα είναι τα προβλήματα που δυνατόν να προκληθούν. τα θετικά που μπορεί να προκύψουν παροδικά, είναι ασήμαντα και αμελητέα συγκρινόμενα με τις μεγάλες και μόνιμες επιπλοκές που είναι σε θέση να προκαλούν.</a:t>
            </a:r>
          </a:p>
          <a:p>
            <a:pPr>
              <a:buNone/>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332656"/>
            <a:ext cx="8712968" cy="6525344"/>
          </a:xfrm>
        </p:spPr>
        <p:txBody>
          <a:bodyPr>
            <a:normAutofit fontScale="92500" lnSpcReduction="20000"/>
          </a:bodyPr>
          <a:lstStyle/>
          <a:p>
            <a:r>
              <a:rPr lang="el-GR" dirty="0"/>
              <a:t>Μερικά από τα αρνητικά αποτελέσματα των αναβολικών στον οργανισμό των εφήβων είναι ανατρέψιμα. Δυστυχώς όμως υπάρχουν άλλα τα οποία καθίστανται μόνιμα. Για παράδειγμα στους έφηβους που βρίσκονται σε ανάπτυξη, ένας από τους μεγάλους κινδύνους της χρήσης των στεροειδών αναβολικών, είναι η μόνιμη μείωση του ύψους του σώματος </a:t>
            </a:r>
            <a:r>
              <a:rPr lang="el-GR" dirty="0" smtClean="0"/>
              <a:t>τους και γενικότερες διαταραχές στη σωματική τους ανάπτυξη.</a:t>
            </a:r>
          </a:p>
          <a:p>
            <a:r>
              <a:rPr lang="el-GR" dirty="0"/>
              <a:t>Μπορεί να προκαλέσουν τρεμούλιασμα και ψηλή πίεση η οποία με το πέρασμα του χρόνου προκαλεί βλάβες στα αγγεία και στην καρδία. </a:t>
            </a:r>
            <a:endParaRPr lang="el-GR" dirty="0" smtClean="0"/>
          </a:p>
          <a:p>
            <a:r>
              <a:rPr lang="el-GR" dirty="0"/>
              <a:t>Το δέρμα </a:t>
            </a:r>
            <a:r>
              <a:rPr lang="el-GR" dirty="0" err="1"/>
              <a:t>κιτρινιάζει</a:t>
            </a:r>
            <a:r>
              <a:rPr lang="el-GR" dirty="0"/>
              <a:t>. </a:t>
            </a:r>
          </a:p>
          <a:p>
            <a:r>
              <a:rPr lang="el-GR" dirty="0"/>
              <a:t>Επίσης παρατηρούνται ανωμαλίες στη λειτουργία διαφόρων οργάνων όπως στους νεφρούς, στο συκώτι και στην καρδία με τον κίνδυνο να προκληθούν ασθένειες σε αυτά.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88</TotalTime>
  <Words>917</Words>
  <Application>Microsoft Office PowerPoint</Application>
  <PresentationFormat>Προβολή στην οθόνη (4:3)</PresentationFormat>
  <Paragraphs>95</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Τήξη</vt:lpstr>
      <vt:lpstr>ΑΝΑΒΟΛΙΚΑ</vt:lpstr>
      <vt:lpstr>Τι είναι τα αναβολικά</vt:lpstr>
      <vt:lpstr>Ποιοι χρησιμοποιούν και γιατί τα αναβολικά</vt:lpstr>
      <vt:lpstr>Παρουσίαση του PowerPoint</vt:lpstr>
      <vt:lpstr>Λόγοι και αιτίες  χρήσης των αναβολικών</vt:lpstr>
      <vt:lpstr>Παρουσίαση του PowerPoint</vt:lpstr>
      <vt:lpstr>Ποιες είναι οι αναβολικές ουσίες</vt:lpstr>
      <vt:lpstr>Παρενέργειες Αναβολικών</vt:lpstr>
      <vt:lpstr>Παρουσίαση του PowerPoint</vt:lpstr>
      <vt:lpstr>Οι συνέπειες των αναβολικών</vt:lpstr>
      <vt:lpstr>Παρουσίαση του PowerPoint</vt:lpstr>
      <vt:lpstr>Παρουσίαση του PowerPoint</vt:lpstr>
      <vt:lpstr>Παρατηρήσεις</vt:lpstr>
      <vt:lpstr>Συμπεράσματα</vt:lpstr>
      <vt:lpstr>Βιβλιογραφία και Πηγές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ΑΝΑΒΟΛΙΚΑ</dc:title>
  <dc:creator>user</dc:creator>
  <cp:lastModifiedBy>Katerina</cp:lastModifiedBy>
  <cp:revision>33</cp:revision>
  <dcterms:created xsi:type="dcterms:W3CDTF">2017-05-05T15:48:57Z</dcterms:created>
  <dcterms:modified xsi:type="dcterms:W3CDTF">2017-05-29T09:57:18Z</dcterms:modified>
</cp:coreProperties>
</file>