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1"/>
  </p:notesMasterIdLst>
  <p:sldIdLst>
    <p:sldId id="256" r:id="rId2"/>
    <p:sldId id="257" r:id="rId3"/>
    <p:sldId id="258" r:id="rId4"/>
    <p:sldId id="259" r:id="rId5"/>
    <p:sldId id="270" r:id="rId6"/>
    <p:sldId id="267" r:id="rId7"/>
    <p:sldId id="266" r:id="rId8"/>
    <p:sldId id="271" r:id="rId9"/>
    <p:sldId id="260" r:id="rId10"/>
    <p:sldId id="261" r:id="rId11"/>
    <p:sldId id="262" r:id="rId12"/>
    <p:sldId id="273" r:id="rId13"/>
    <p:sldId id="263" r:id="rId14"/>
    <p:sldId id="264" r:id="rId15"/>
    <p:sldId id="274" r:id="rId16"/>
    <p:sldId id="265" r:id="rId17"/>
    <p:sldId id="268" r:id="rId18"/>
    <p:sldId id="272" r:id="rId19"/>
    <p:sldId id="269" r:id="rId2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660" autoAdjust="0"/>
  </p:normalViewPr>
  <p:slideViewPr>
    <p:cSldViewPr snapToGrid="0">
      <p:cViewPr>
        <p:scale>
          <a:sx n="77" d="100"/>
          <a:sy n="77" d="100"/>
        </p:scale>
        <p:origin x="-366" y="156"/>
      </p:cViewPr>
      <p:guideLst>
        <p:guide orient="horz" pos="2160"/>
        <p:guide pos="3840"/>
      </p:guideLst>
    </p:cSldViewPr>
  </p:slideViewPr>
  <p:outlineViewPr>
    <p:cViewPr>
      <p:scale>
        <a:sx n="33" d="100"/>
        <a:sy n="33" d="100"/>
      </p:scale>
      <p:origin x="48" y="1125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B45909-C378-4A96-8908-0C2ED715CEE3}" type="datetimeFigureOut">
              <a:rPr lang="el-GR"/>
              <a:t>9/5/2017</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Edit Master text styles</a:t>
            </a:r>
          </a:p>
          <a:p>
            <a:pPr lvl="1"/>
            <a:r>
              <a:rPr lang="el-GR"/>
              <a:t>Second level</a:t>
            </a:r>
          </a:p>
          <a:p>
            <a:pPr lvl="2"/>
            <a:r>
              <a:rPr lang="el-GR"/>
              <a:t>Third level</a:t>
            </a:r>
          </a:p>
          <a:p>
            <a:pPr lvl="3"/>
            <a:r>
              <a:rPr lang="el-GR"/>
              <a:t>Fourth level</a:t>
            </a:r>
          </a:p>
          <a:p>
            <a:pPr lvl="4"/>
            <a:r>
              <a:rPr lang="el-GR"/>
              <a:t>Fifth level</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538C7B-BE97-4936-9980-EA185D4F23F7}" type="slidenum">
              <a:rPr lang="el-GR"/>
              <a:t>‹#›</a:t>
            </a:fld>
            <a:endParaRPr lang="el-GR"/>
          </a:p>
        </p:txBody>
      </p:sp>
    </p:spTree>
    <p:extLst>
      <p:ext uri="{BB962C8B-B14F-4D97-AF65-F5344CB8AC3E}">
        <p14:creationId xmlns:p14="http://schemas.microsoft.com/office/powerpoint/2010/main" val="4287973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18538C7B-BE97-4936-9980-EA185D4F23F7}" type="slidenum">
              <a:rPr lang="el-GR"/>
              <a:t>1</a:t>
            </a:fld>
            <a:endParaRPr lang="el-GR"/>
          </a:p>
        </p:txBody>
      </p:sp>
    </p:spTree>
    <p:extLst>
      <p:ext uri="{BB962C8B-B14F-4D97-AF65-F5344CB8AC3E}">
        <p14:creationId xmlns:p14="http://schemas.microsoft.com/office/powerpoint/2010/main" val="7688478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18538C7B-BE97-4936-9980-EA185D4F23F7}" type="slidenum">
              <a:rPr lang="el-GR"/>
              <a:t>14</a:t>
            </a:fld>
            <a:endParaRPr lang="el-GR"/>
          </a:p>
        </p:txBody>
      </p:sp>
    </p:spTree>
    <p:extLst>
      <p:ext uri="{BB962C8B-B14F-4D97-AF65-F5344CB8AC3E}">
        <p14:creationId xmlns:p14="http://schemas.microsoft.com/office/powerpoint/2010/main" val="41133884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18538C7B-BE97-4936-9980-EA185D4F23F7}" type="slidenum">
              <a:rPr lang="el-GR"/>
              <a:t>16</a:t>
            </a:fld>
            <a:endParaRPr lang="el-GR"/>
          </a:p>
        </p:txBody>
      </p:sp>
    </p:spTree>
    <p:extLst>
      <p:ext uri="{BB962C8B-B14F-4D97-AF65-F5344CB8AC3E}">
        <p14:creationId xmlns:p14="http://schemas.microsoft.com/office/powerpoint/2010/main" val="2219654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18538C7B-BE97-4936-9980-EA185D4F23F7}" type="slidenum">
              <a:rPr lang="el-GR"/>
              <a:t>2</a:t>
            </a:fld>
            <a:endParaRPr lang="el-GR"/>
          </a:p>
        </p:txBody>
      </p:sp>
    </p:spTree>
    <p:extLst>
      <p:ext uri="{BB962C8B-B14F-4D97-AF65-F5344CB8AC3E}">
        <p14:creationId xmlns:p14="http://schemas.microsoft.com/office/powerpoint/2010/main" val="12657914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18538C7B-BE97-4936-9980-EA185D4F23F7}" type="slidenum">
              <a:rPr lang="el-GR"/>
              <a:t>3</a:t>
            </a:fld>
            <a:endParaRPr lang="el-GR"/>
          </a:p>
        </p:txBody>
      </p:sp>
    </p:spTree>
    <p:extLst>
      <p:ext uri="{BB962C8B-B14F-4D97-AF65-F5344CB8AC3E}">
        <p14:creationId xmlns:p14="http://schemas.microsoft.com/office/powerpoint/2010/main" val="30250680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18538C7B-BE97-4936-9980-EA185D4F23F7}" type="slidenum">
              <a:rPr lang="el-GR"/>
              <a:t>4</a:t>
            </a:fld>
            <a:endParaRPr lang="el-GR"/>
          </a:p>
        </p:txBody>
      </p:sp>
    </p:spTree>
    <p:extLst>
      <p:ext uri="{BB962C8B-B14F-4D97-AF65-F5344CB8AC3E}">
        <p14:creationId xmlns:p14="http://schemas.microsoft.com/office/powerpoint/2010/main" val="21831433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18538C7B-BE97-4936-9980-EA185D4F23F7}" type="slidenum">
              <a:rPr lang="el-GR"/>
              <a:t>7</a:t>
            </a:fld>
            <a:endParaRPr lang="el-GR"/>
          </a:p>
        </p:txBody>
      </p:sp>
    </p:spTree>
    <p:extLst>
      <p:ext uri="{BB962C8B-B14F-4D97-AF65-F5344CB8AC3E}">
        <p14:creationId xmlns:p14="http://schemas.microsoft.com/office/powerpoint/2010/main" val="40645034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18538C7B-BE97-4936-9980-EA185D4F23F7}" type="slidenum">
              <a:rPr lang="el-GR"/>
              <a:t>9</a:t>
            </a:fld>
            <a:endParaRPr lang="el-GR"/>
          </a:p>
        </p:txBody>
      </p:sp>
    </p:spTree>
    <p:extLst>
      <p:ext uri="{BB962C8B-B14F-4D97-AF65-F5344CB8AC3E}">
        <p14:creationId xmlns:p14="http://schemas.microsoft.com/office/powerpoint/2010/main" val="7247617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18538C7B-BE97-4936-9980-EA185D4F23F7}" type="slidenum">
              <a:rPr lang="el-GR"/>
              <a:t>10</a:t>
            </a:fld>
            <a:endParaRPr lang="el-GR"/>
          </a:p>
        </p:txBody>
      </p:sp>
    </p:spTree>
    <p:extLst>
      <p:ext uri="{BB962C8B-B14F-4D97-AF65-F5344CB8AC3E}">
        <p14:creationId xmlns:p14="http://schemas.microsoft.com/office/powerpoint/2010/main" val="18569470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18538C7B-BE97-4936-9980-EA185D4F23F7}" type="slidenum">
              <a:rPr lang="el-GR"/>
              <a:t>11</a:t>
            </a:fld>
            <a:endParaRPr lang="el-GR"/>
          </a:p>
        </p:txBody>
      </p:sp>
    </p:spTree>
    <p:extLst>
      <p:ext uri="{BB962C8B-B14F-4D97-AF65-F5344CB8AC3E}">
        <p14:creationId xmlns:p14="http://schemas.microsoft.com/office/powerpoint/2010/main" val="22238251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18538C7B-BE97-4936-9980-EA185D4F23F7}" type="slidenum">
              <a:rPr lang="el-GR"/>
              <a:t>13</a:t>
            </a:fld>
            <a:endParaRPr lang="el-GR"/>
          </a:p>
        </p:txBody>
      </p:sp>
    </p:spTree>
    <p:extLst>
      <p:ext uri="{BB962C8B-B14F-4D97-AF65-F5344CB8AC3E}">
        <p14:creationId xmlns:p14="http://schemas.microsoft.com/office/powerpoint/2010/main" val="2907869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3" name="Group 42"/>
          <p:cNvGrpSpPr/>
          <p:nvPr/>
        </p:nvGrpSpPr>
        <p:grpSpPr>
          <a:xfrm>
            <a:off x="-509872" y="0"/>
            <a:ext cx="13243109"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6198795" y="-21511"/>
            <a:ext cx="46736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311154" y="2708476"/>
            <a:ext cx="4417807" cy="1702160"/>
          </a:xfrm>
        </p:spPr>
        <p:txBody>
          <a:bodyPr>
            <a:normAutofit/>
          </a:bodyPr>
          <a:lstStyle>
            <a:lvl1pPr>
              <a:defRPr sz="3600"/>
            </a:lvl1pPr>
          </a:lstStyle>
          <a:p>
            <a:r>
              <a:rPr lang="el-GR" smtClean="0"/>
              <a:t>Στυλ κύριου τίτλου</a:t>
            </a:r>
            <a:endParaRPr lang="en-US" dirty="0"/>
          </a:p>
        </p:txBody>
      </p:sp>
      <p:sp>
        <p:nvSpPr>
          <p:cNvPr id="3" name="Subtitle 2"/>
          <p:cNvSpPr>
            <a:spLocks noGrp="1"/>
          </p:cNvSpPr>
          <p:nvPr>
            <p:ph type="subTitle" idx="1"/>
          </p:nvPr>
        </p:nvSpPr>
        <p:spPr>
          <a:xfrm>
            <a:off x="6311154" y="4421081"/>
            <a:ext cx="4413071"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a:xfrm>
            <a:off x="6318325" y="1516829"/>
            <a:ext cx="2844800" cy="750981"/>
          </a:xfrm>
        </p:spPr>
        <p:txBody>
          <a:bodyPr anchor="b"/>
          <a:lstStyle>
            <a:lvl1pPr algn="l">
              <a:defRPr sz="2400"/>
            </a:lvl1pPr>
          </a:lstStyle>
          <a:p>
            <a:fld id="{8526F0F3-3C53-41BC-8FFD-0BFB6DD91672}" type="datetimeFigureOut">
              <a:rPr lang="el-GR" smtClean="0"/>
              <a:t>9/5/2017</a:t>
            </a:fld>
            <a:endParaRPr lang="el-GR"/>
          </a:p>
        </p:txBody>
      </p:sp>
      <p:sp>
        <p:nvSpPr>
          <p:cNvPr id="50" name="Rectangle 49"/>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7071360" y="5719967"/>
            <a:ext cx="3775456" cy="365125"/>
          </a:xfrm>
        </p:spPr>
        <p:txBody>
          <a:bodyPr>
            <a:normAutofit/>
          </a:bodyPr>
          <a:lstStyle>
            <a:lvl1pPr>
              <a:defRPr>
                <a:solidFill>
                  <a:schemeClr val="accent1"/>
                </a:solidFill>
              </a:defRPr>
            </a:lvl1pPr>
          </a:lstStyle>
          <a:p>
            <a:endParaRPr lang="el-GR"/>
          </a:p>
        </p:txBody>
      </p:sp>
      <p:sp>
        <p:nvSpPr>
          <p:cNvPr id="6" name="Slide Number Placeholder 5"/>
          <p:cNvSpPr>
            <a:spLocks noGrp="1"/>
          </p:cNvSpPr>
          <p:nvPr>
            <p:ph type="sldNum" sz="quarter" idx="12"/>
          </p:nvPr>
        </p:nvSpPr>
        <p:spPr>
          <a:xfrm>
            <a:off x="6198795" y="5719967"/>
            <a:ext cx="858221" cy="365125"/>
          </a:xfrm>
        </p:spPr>
        <p:txBody>
          <a:bodyPr/>
          <a:lstStyle>
            <a:lvl1pPr>
              <a:defRPr>
                <a:solidFill>
                  <a:schemeClr val="accent1"/>
                </a:solidFill>
              </a:defRPr>
            </a:lvl1pPr>
          </a:lstStyle>
          <a:p>
            <a:fld id="{51D45B6D-1AE9-4C4D-AC38-C455C96DF37A}" type="slidenum">
              <a:rPr lang="el-GR" smtClean="0"/>
              <a:t>‹#›</a:t>
            </a:fld>
            <a:endParaRPr lang="el-GR"/>
          </a:p>
        </p:txBody>
      </p:sp>
      <p:sp>
        <p:nvSpPr>
          <p:cNvPr id="89" name="Rectangle 88"/>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8526F0F3-3C53-41BC-8FFD-0BFB6DD91672}" type="datetimeFigureOut">
              <a:rPr lang="el-GR" smtClean="0"/>
              <a:t>9/5/2017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1D45B6D-1AE9-4C4D-AC38-C455C96DF37A}"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1" y="1030147"/>
            <a:ext cx="1979271" cy="4780344"/>
          </a:xfrm>
        </p:spPr>
        <p:txBody>
          <a:bodyPr vert="eaVert" anchor="ctr"/>
          <a:lstStyle/>
          <a:p>
            <a:r>
              <a:rPr lang="el-GR" smtClean="0"/>
              <a:t>Στυλ κύριου τίτλου</a:t>
            </a:r>
            <a:endParaRPr lang="en-US"/>
          </a:p>
        </p:txBody>
      </p:sp>
      <p:sp>
        <p:nvSpPr>
          <p:cNvPr id="3" name="Vertical Text Placeholder 2"/>
          <p:cNvSpPr>
            <a:spLocks noGrp="1"/>
          </p:cNvSpPr>
          <p:nvPr>
            <p:ph type="body" orient="vert" idx="1"/>
          </p:nvPr>
        </p:nvSpPr>
        <p:spPr>
          <a:xfrm>
            <a:off x="1404395" y="1030147"/>
            <a:ext cx="7231605" cy="478034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8526F0F3-3C53-41BC-8FFD-0BFB6DD91672}" type="datetimeFigureOut">
              <a:rPr lang="el-GR" smtClean="0"/>
              <a:t>9/5/2017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1D45B6D-1AE9-4C4D-AC38-C455C96DF37A}"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8526F0F3-3C53-41BC-8FFD-0BFB6DD91672}" type="datetimeFigureOut">
              <a:rPr lang="el-GR" smtClean="0"/>
              <a:t>9/5/2017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1D45B6D-1AE9-4C4D-AC38-C455C96DF37A}"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678194" y="2900830"/>
            <a:ext cx="8849957" cy="1362075"/>
          </a:xfrm>
        </p:spPr>
        <p:txBody>
          <a:bodyPr anchor="b"/>
          <a:lstStyle>
            <a:lvl1pPr algn="l">
              <a:defRPr sz="4000" b="0" cap="none"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1678194" y="4267201"/>
            <a:ext cx="8849956"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8526F0F3-3C53-41BC-8FFD-0BFB6DD91672}" type="datetimeFigureOut">
              <a:rPr lang="el-GR" smtClean="0"/>
              <a:t>9/5/2017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1D45B6D-1AE9-4C4D-AC38-C455C96DF37A}"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5" name="Date Placeholder 4"/>
          <p:cNvSpPr>
            <a:spLocks noGrp="1"/>
          </p:cNvSpPr>
          <p:nvPr>
            <p:ph type="dt" sz="half" idx="10"/>
          </p:nvPr>
        </p:nvSpPr>
        <p:spPr/>
        <p:txBody>
          <a:bodyPr/>
          <a:lstStyle/>
          <a:p>
            <a:fld id="{8526F0F3-3C53-41BC-8FFD-0BFB6DD91672}" type="datetimeFigureOut">
              <a:rPr lang="el-GR" smtClean="0"/>
              <a:t>9/5/2017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1D45B6D-1AE9-4C4D-AC38-C455C96DF37A}" type="slidenum">
              <a:rPr lang="el-GR" smtClean="0"/>
              <a:t>‹#›</a:t>
            </a:fld>
            <a:endParaRPr lang="el-GR"/>
          </a:p>
        </p:txBody>
      </p:sp>
      <p:sp>
        <p:nvSpPr>
          <p:cNvPr id="9" name="Content Placeholder 8"/>
          <p:cNvSpPr>
            <a:spLocks noGrp="1"/>
          </p:cNvSpPr>
          <p:nvPr>
            <p:ph sz="quarter" idx="13"/>
          </p:nvPr>
        </p:nvSpPr>
        <p:spPr>
          <a:xfrm>
            <a:off x="1389888" y="2313432"/>
            <a:ext cx="4559808"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1" name="Content Placeholder 10"/>
          <p:cNvSpPr>
            <a:spLocks noGrp="1"/>
          </p:cNvSpPr>
          <p:nvPr>
            <p:ph sz="quarter" idx="14"/>
          </p:nvPr>
        </p:nvSpPr>
        <p:spPr>
          <a:xfrm>
            <a:off x="6193536" y="2313431"/>
            <a:ext cx="4559808"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1882815" y="2316009"/>
            <a:ext cx="407619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388961" y="2974695"/>
            <a:ext cx="4559808"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682450" y="2316010"/>
            <a:ext cx="4074289"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6193536" y="2974695"/>
            <a:ext cx="4559808"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8526F0F3-3C53-41BC-8FFD-0BFB6DD91672}" type="datetimeFigureOut">
              <a:rPr lang="el-GR" smtClean="0"/>
              <a:t>9/5/2017</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51D45B6D-1AE9-4C4D-AC38-C455C96DF37A}"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8526F0F3-3C53-41BC-8FFD-0BFB6DD91672}" type="datetimeFigureOut">
              <a:rPr lang="el-GR" smtClean="0"/>
              <a:t>9/5/2017</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51D45B6D-1AE9-4C4D-AC38-C455C96DF37A}"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26F0F3-3C53-41BC-8FFD-0BFB6DD91672}" type="datetimeFigureOut">
              <a:rPr lang="el-GR" smtClean="0"/>
              <a:t>9/5/2017</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51D45B6D-1AE9-4C4D-AC38-C455C96DF37A}"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44" name="Group 43"/>
          <p:cNvGrpSpPr/>
          <p:nvPr/>
        </p:nvGrpSpPr>
        <p:grpSpPr>
          <a:xfrm>
            <a:off x="-509872" y="0"/>
            <a:ext cx="13243109"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526F0F3-3C53-41BC-8FFD-0BFB6DD91672}" type="datetimeFigureOut">
              <a:rPr lang="el-GR" smtClean="0"/>
              <a:t>9/5/2017</a:t>
            </a:fld>
            <a:endParaRPr lang="el-GR"/>
          </a:p>
        </p:txBody>
      </p:sp>
      <p:sp>
        <p:nvSpPr>
          <p:cNvPr id="7" name="Slide Number Placeholder 6"/>
          <p:cNvSpPr>
            <a:spLocks noGrp="1"/>
          </p:cNvSpPr>
          <p:nvPr>
            <p:ph type="sldNum" sz="quarter" idx="12"/>
          </p:nvPr>
        </p:nvSpPr>
        <p:spPr/>
        <p:txBody>
          <a:bodyPr/>
          <a:lstStyle/>
          <a:p>
            <a:fld id="{51D45B6D-1AE9-4C4D-AC38-C455C96DF37A}" type="slidenum">
              <a:rPr lang="el-GR" smtClean="0"/>
              <a:t>‹#›</a:t>
            </a:fld>
            <a:endParaRPr lang="el-GR"/>
          </a:p>
        </p:txBody>
      </p:sp>
      <p:sp>
        <p:nvSpPr>
          <p:cNvPr id="58" name="Rectangle 57"/>
          <p:cNvSpPr/>
          <p:nvPr/>
        </p:nvSpPr>
        <p:spPr>
          <a:xfrm>
            <a:off x="1207429" y="601884"/>
            <a:ext cx="4749676"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527859" y="856527"/>
            <a:ext cx="4120587"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61" name="Rectangle 60"/>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6188597" y="5724836"/>
            <a:ext cx="4658219" cy="365125"/>
          </a:xfrm>
        </p:spPr>
        <p:txBody>
          <a:bodyPr>
            <a:normAutofit/>
          </a:bodyPr>
          <a:lstStyle/>
          <a:p>
            <a:endParaRPr lang="el-GR"/>
          </a:p>
        </p:txBody>
      </p:sp>
      <p:sp>
        <p:nvSpPr>
          <p:cNvPr id="2" name="Title 1"/>
          <p:cNvSpPr>
            <a:spLocks noGrp="1"/>
          </p:cNvSpPr>
          <p:nvPr>
            <p:ph type="title"/>
          </p:nvPr>
        </p:nvSpPr>
        <p:spPr>
          <a:xfrm>
            <a:off x="6319777" y="2657435"/>
            <a:ext cx="4406096" cy="1463153"/>
          </a:xfrm>
        </p:spPr>
        <p:txBody>
          <a:bodyPr anchor="b">
            <a:normAutofit/>
          </a:bodyPr>
          <a:lstStyle>
            <a:lvl1pPr algn="l">
              <a:defRPr sz="2800" b="0"/>
            </a:lvl1pPr>
          </a:lstStyle>
          <a:p>
            <a:r>
              <a:rPr lang="el-GR" smtClean="0"/>
              <a:t>Στυλ κύριου τίτλου</a:t>
            </a:r>
            <a:endParaRPr lang="en-US"/>
          </a:p>
        </p:txBody>
      </p:sp>
      <p:sp>
        <p:nvSpPr>
          <p:cNvPr id="4" name="Text Placeholder 3"/>
          <p:cNvSpPr>
            <a:spLocks noGrp="1"/>
          </p:cNvSpPr>
          <p:nvPr>
            <p:ph type="body" sz="half" idx="2"/>
          </p:nvPr>
        </p:nvSpPr>
        <p:spPr>
          <a:xfrm>
            <a:off x="6315456" y="4136994"/>
            <a:ext cx="4398379"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44" name="Group 43"/>
          <p:cNvGrpSpPr/>
          <p:nvPr/>
        </p:nvGrpSpPr>
        <p:grpSpPr>
          <a:xfrm>
            <a:off x="-509872" y="0"/>
            <a:ext cx="13243109"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1207429" y="601884"/>
            <a:ext cx="4749676"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12565" y="2660904"/>
            <a:ext cx="4401312" cy="1463040"/>
          </a:xfrm>
        </p:spPr>
        <p:txBody>
          <a:bodyPr anchor="b">
            <a:normAutofit/>
          </a:bodyPr>
          <a:lstStyle>
            <a:lvl1pPr algn="l">
              <a:defRPr sz="2800" b="0"/>
            </a:lvl1pPr>
          </a:lstStyle>
          <a:p>
            <a:r>
              <a:rPr lang="el-GR" smtClean="0"/>
              <a:t>Στυλ κύριου τίτλου</a:t>
            </a:r>
            <a:endParaRPr lang="en-US"/>
          </a:p>
        </p:txBody>
      </p:sp>
      <p:sp>
        <p:nvSpPr>
          <p:cNvPr id="3" name="Picture Placeholder 2"/>
          <p:cNvSpPr>
            <a:spLocks noGrp="1"/>
          </p:cNvSpPr>
          <p:nvPr>
            <p:ph type="pic" idx="1"/>
          </p:nvPr>
        </p:nvSpPr>
        <p:spPr>
          <a:xfrm>
            <a:off x="1340278" y="693795"/>
            <a:ext cx="4479497"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6312841" y="4133089"/>
            <a:ext cx="4400764"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8526F0F3-3C53-41BC-8FFD-0BFB6DD91672}" type="datetimeFigureOut">
              <a:rPr lang="el-GR" smtClean="0"/>
              <a:t>9/5/2017</a:t>
            </a:fld>
            <a:endParaRPr lang="el-GR"/>
          </a:p>
        </p:txBody>
      </p:sp>
      <p:sp>
        <p:nvSpPr>
          <p:cNvPr id="6" name="Footer Placeholder 5"/>
          <p:cNvSpPr>
            <a:spLocks noGrp="1"/>
          </p:cNvSpPr>
          <p:nvPr>
            <p:ph type="ftr" sz="quarter" idx="11"/>
          </p:nvPr>
        </p:nvSpPr>
        <p:spPr>
          <a:xfrm>
            <a:off x="6188597" y="5724836"/>
            <a:ext cx="4658219" cy="365125"/>
          </a:xfrm>
        </p:spPr>
        <p:txBody>
          <a:bodyPr>
            <a:normAutofit/>
          </a:bodyPr>
          <a:lstStyle/>
          <a:p>
            <a:endParaRPr lang="el-GR"/>
          </a:p>
        </p:txBody>
      </p:sp>
      <p:sp>
        <p:nvSpPr>
          <p:cNvPr id="7" name="Slide Number Placeholder 6"/>
          <p:cNvSpPr>
            <a:spLocks noGrp="1"/>
          </p:cNvSpPr>
          <p:nvPr>
            <p:ph type="sldNum" sz="quarter" idx="12"/>
          </p:nvPr>
        </p:nvSpPr>
        <p:spPr/>
        <p:txBody>
          <a:bodyPr/>
          <a:lstStyle/>
          <a:p>
            <a:fld id="{51D45B6D-1AE9-4C4D-AC38-C455C96DF37A}"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406400" y="0"/>
            <a:ext cx="13243109"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609600" y="333488"/>
            <a:ext cx="109728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6081656" y="-21511"/>
            <a:ext cx="4905488"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391320" y="1027664"/>
            <a:ext cx="9366325" cy="1143000"/>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391323" y="2323652"/>
            <a:ext cx="9036423" cy="3508977"/>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7996517" y="224493"/>
            <a:ext cx="2844800" cy="365125"/>
          </a:xfrm>
          <a:prstGeom prst="rect">
            <a:avLst/>
          </a:prstGeom>
        </p:spPr>
        <p:txBody>
          <a:bodyPr vert="horz" lIns="91440" tIns="45720" rIns="91440" bIns="45720" rtlCol="0" anchor="ctr"/>
          <a:lstStyle>
            <a:lvl1pPr algn="r">
              <a:defRPr sz="1200">
                <a:solidFill>
                  <a:srgbClr val="FEFEFE"/>
                </a:solidFill>
              </a:defRPr>
            </a:lvl1pPr>
          </a:lstStyle>
          <a:p>
            <a:fld id="{8526F0F3-3C53-41BC-8FFD-0BFB6DD91672}" type="datetimeFigureOut">
              <a:rPr lang="el-GR" smtClean="0"/>
              <a:t>9/5/2017</a:t>
            </a:fld>
            <a:endParaRPr lang="el-GR"/>
          </a:p>
        </p:txBody>
      </p:sp>
      <p:sp>
        <p:nvSpPr>
          <p:cNvPr id="5" name="Footer Placeholder 4"/>
          <p:cNvSpPr>
            <a:spLocks noGrp="1"/>
          </p:cNvSpPr>
          <p:nvPr>
            <p:ph type="ftr" sz="quarter" idx="3"/>
          </p:nvPr>
        </p:nvSpPr>
        <p:spPr>
          <a:xfrm>
            <a:off x="6188597" y="5852161"/>
            <a:ext cx="4669536" cy="365125"/>
          </a:xfrm>
          <a:prstGeom prst="rect">
            <a:avLst/>
          </a:prstGeom>
        </p:spPr>
        <p:txBody>
          <a:bodyPr vert="horz" lIns="91440" tIns="45720" rIns="91440" bIns="45720" rtlCol="0" anchor="ctr"/>
          <a:lstStyle>
            <a:lvl1pPr algn="r">
              <a:defRPr sz="1200">
                <a:solidFill>
                  <a:schemeClr val="accent1"/>
                </a:solidFill>
              </a:defRPr>
            </a:lvl1pPr>
          </a:lstStyle>
          <a:p>
            <a:endParaRPr lang="el-GR"/>
          </a:p>
        </p:txBody>
      </p:sp>
      <p:sp>
        <p:nvSpPr>
          <p:cNvPr id="6" name="Slide Number Placeholder 5"/>
          <p:cNvSpPr>
            <a:spLocks noGrp="1"/>
          </p:cNvSpPr>
          <p:nvPr>
            <p:ph type="sldNum" sz="quarter" idx="4"/>
          </p:nvPr>
        </p:nvSpPr>
        <p:spPr>
          <a:xfrm>
            <a:off x="6198795" y="224492"/>
            <a:ext cx="1776208" cy="365125"/>
          </a:xfrm>
          <a:prstGeom prst="rect">
            <a:avLst/>
          </a:prstGeom>
        </p:spPr>
        <p:txBody>
          <a:bodyPr vert="horz" lIns="91440" tIns="45720" rIns="91440" bIns="45720" rtlCol="0" anchor="ctr"/>
          <a:lstStyle>
            <a:lvl1pPr algn="l">
              <a:defRPr sz="1200">
                <a:solidFill>
                  <a:srgbClr val="FEFEFE"/>
                </a:solidFill>
              </a:defRPr>
            </a:lvl1pPr>
          </a:lstStyle>
          <a:p>
            <a:fld id="{51D45B6D-1AE9-4C4D-AC38-C455C96DF37A}"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1gym-galats.att.sch.gr/ergasies/omadikes/anavolika01.pdf" TargetMode="External"/><Relationship Id="rId2" Type="http://schemas.openxmlformats.org/officeDocument/2006/relationships/hyperlink" Target="https://runningmagazine.gr/2015/03/anavolika-epiptoseis/" TargetMode="External"/><Relationship Id="rId1" Type="http://schemas.openxmlformats.org/officeDocument/2006/relationships/slideLayout" Target="../slideLayouts/slideLayout2.xml"/><Relationship Id="rId5" Type="http://schemas.openxmlformats.org/officeDocument/2006/relationships/hyperlink" Target="http://www.bodybuilders.gr/forum/showthread.php?t=19583" TargetMode="External"/><Relationship Id="rId4" Type="http://schemas.openxmlformats.org/officeDocument/2006/relationships/hyperlink" Target="https://el.wiktionary.org/wiki/%CE%B1%CE%BD%CE%B1%CE%B2%CE%BF%CE%BB%CE%B9%CE%BA%CE%A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l.wiktionary.org/wiki/%CE%B1%CE%BD%CE%B1%CE%B2%CE%BF%CE%BB%CE%B9%CE%BA%CF%8C%CF%82"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el.wiktionary.org/wiki/%CE%BF%CF%81%CE%BC%CF%8C%CE%BD%CE%B7" TargetMode="External"/><Relationship Id="rId4" Type="http://schemas.openxmlformats.org/officeDocument/2006/relationships/hyperlink" Target="https://el.wiktionary.org/wiki/%CF%86%CE%B1%CF%81%CE%BC%CE%B1%CE%BA%CE%B5%CF%85%CF%84%CE%B9%CE%BA%CE%AE"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extLst>
              <p:ext uri="{D42A27DB-BD31-4B8C-83A1-F6EECF244321}">
                <p14:modId xmlns:p14="http://schemas.microsoft.com/office/powerpoint/2010/main" val="1081816165"/>
              </p:ext>
            </p:extLst>
          </p:nvPr>
        </p:nvSpPr>
        <p:spPr>
          <a:xfrm>
            <a:off x="6286441" y="2436628"/>
            <a:ext cx="4417807" cy="1702160"/>
          </a:xfrm>
        </p:spPr>
        <p:txBody>
          <a:bodyPr>
            <a:normAutofit fontScale="90000"/>
          </a:bodyPr>
          <a:lstStyle/>
          <a:p>
            <a:r>
              <a:rPr lang="el-GR" sz="4400" dirty="0">
                <a:solidFill>
                  <a:srgbClr val="262626"/>
                </a:solidFill>
                <a:latin typeface="Segoe Script"/>
              </a:rPr>
              <a:t>Τα </a:t>
            </a:r>
            <a:r>
              <a:rPr lang="el-GR" sz="4400" dirty="0" smtClean="0">
                <a:solidFill>
                  <a:srgbClr val="262626"/>
                </a:solidFill>
                <a:latin typeface="Segoe Script"/>
              </a:rPr>
              <a:t>αναβολικά </a:t>
            </a:r>
            <a:r>
              <a:rPr lang="el-GR" sz="4400" dirty="0">
                <a:solidFill>
                  <a:srgbClr val="262626"/>
                </a:solidFill>
                <a:latin typeface="Segoe Script"/>
              </a:rPr>
              <a:t>και οι </a:t>
            </a:r>
            <a:r>
              <a:rPr lang="el-GR" sz="4400" dirty="0">
                <a:solidFill>
                  <a:srgbClr val="262626"/>
                </a:solidFill>
                <a:latin typeface="Segoe Script"/>
              </a:rPr>
              <a:t>Σ</a:t>
            </a:r>
            <a:r>
              <a:rPr lang="el-GR" sz="4400" dirty="0" smtClean="0">
                <a:solidFill>
                  <a:srgbClr val="262626"/>
                </a:solidFill>
                <a:latin typeface="Segoe Script"/>
              </a:rPr>
              <a:t>υνέπειες τους</a:t>
            </a:r>
            <a:endParaRPr lang="el-GR" sz="4400" dirty="0">
              <a:solidFill>
                <a:srgbClr val="262626"/>
              </a:solidFill>
              <a:latin typeface="Segoe Script"/>
            </a:endParaRPr>
          </a:p>
        </p:txBody>
      </p:sp>
      <p:sp>
        <p:nvSpPr>
          <p:cNvPr id="3" name="Υπότιτλος 2"/>
          <p:cNvSpPr>
            <a:spLocks noGrp="1"/>
          </p:cNvSpPr>
          <p:nvPr>
            <p:ph type="subTitle" idx="1"/>
          </p:nvPr>
        </p:nvSpPr>
        <p:spPr>
          <a:xfrm>
            <a:off x="6091881" y="4112162"/>
            <a:ext cx="4893276" cy="2202141"/>
          </a:xfrm>
        </p:spPr>
        <p:txBody>
          <a:bodyPr/>
          <a:lstStyle/>
          <a:p>
            <a:pPr marL="285750" indent="-285750">
              <a:buFont typeface="Arial" panose="020B0604020202020204" pitchFamily="34" charset="0"/>
              <a:buChar char="•"/>
            </a:pPr>
            <a:r>
              <a:rPr lang="el-GR" dirty="0" smtClean="0">
                <a:latin typeface="Segoe Script" panose="030B0504020000000003" pitchFamily="66" charset="0"/>
              </a:rPr>
              <a:t>Εργασία στα πλαίσια του μαθήματος της Νεοελληνικής Γλώσσας</a:t>
            </a:r>
          </a:p>
          <a:p>
            <a:pPr marL="285750" indent="-285750">
              <a:buFont typeface="Arial" panose="020B0604020202020204" pitchFamily="34" charset="0"/>
              <a:buChar char="•"/>
            </a:pPr>
            <a:r>
              <a:rPr lang="el-GR" dirty="0" smtClean="0">
                <a:latin typeface="Segoe Script" panose="030B0504020000000003" pitchFamily="66" charset="0"/>
              </a:rPr>
              <a:t>Υπεύθυνη Καθηγήτρια</a:t>
            </a:r>
            <a:r>
              <a:rPr lang="el-GR" dirty="0" smtClean="0">
                <a:latin typeface="Segoe Script" panose="030B0504020000000003" pitchFamily="66" charset="0"/>
              </a:rPr>
              <a:t>: </a:t>
            </a:r>
            <a:r>
              <a:rPr lang="el-GR" dirty="0" err="1" smtClean="0">
                <a:latin typeface="Segoe Script" panose="030B0504020000000003" pitchFamily="66" charset="0"/>
              </a:rPr>
              <a:t>κα.Ναουμίδου</a:t>
            </a:r>
            <a:r>
              <a:rPr lang="el-GR" dirty="0" smtClean="0">
                <a:latin typeface="Segoe Script" panose="030B0504020000000003" pitchFamily="66" charset="0"/>
              </a:rPr>
              <a:t> Μαρία</a:t>
            </a:r>
            <a:endParaRPr lang="el-GR" dirty="0">
              <a:latin typeface="Segoe Script" panose="030B0504020000000003" pitchFamily="66" charset="0"/>
            </a:endParaRPr>
          </a:p>
          <a:p>
            <a:pPr marL="285750" indent="-285750">
              <a:buFont typeface="Arial" panose="020B0604020202020204" pitchFamily="34" charset="0"/>
              <a:buChar char="•"/>
            </a:pPr>
            <a:r>
              <a:rPr lang="el-GR" dirty="0" smtClean="0">
                <a:latin typeface="Segoe Script" panose="030B0504020000000003" pitchFamily="66" charset="0"/>
              </a:rPr>
              <a:t>Ημερομηνία: 10.05.2017  Τάξη: Α</a:t>
            </a:r>
            <a:r>
              <a:rPr lang="el-GR" baseline="30000" dirty="0" smtClean="0">
                <a:latin typeface="Segoe Script" panose="030B0504020000000003" pitchFamily="66" charset="0"/>
              </a:rPr>
              <a:t>1</a:t>
            </a:r>
          </a:p>
          <a:p>
            <a:pPr algn="r"/>
            <a:r>
              <a:rPr lang="el-GR" sz="2800" dirty="0" smtClean="0">
                <a:latin typeface="Segoe Script" panose="030B0504020000000003" pitchFamily="66" charset="0"/>
              </a:rPr>
              <a:t>Ελένη </a:t>
            </a:r>
            <a:r>
              <a:rPr lang="el-GR" sz="2800" dirty="0" err="1" smtClean="0">
                <a:latin typeface="Segoe Script" panose="030B0504020000000003" pitchFamily="66" charset="0"/>
              </a:rPr>
              <a:t>Ζίκου</a:t>
            </a:r>
            <a:r>
              <a:rPr lang="el-GR" sz="2800" dirty="0" smtClean="0">
                <a:latin typeface="Segoe Script" panose="030B0504020000000003" pitchFamily="66" charset="0"/>
              </a:rPr>
              <a:t> </a:t>
            </a:r>
          </a:p>
          <a:p>
            <a:pPr marL="285750" indent="-285750">
              <a:buFont typeface="Arial" panose="020B0604020202020204" pitchFamily="34" charset="0"/>
              <a:buChar char="•"/>
            </a:pPr>
            <a:endParaRPr lang="el-GR" baseline="30000" dirty="0">
              <a:latin typeface="Segoe Script" panose="030B0504020000000003" pitchFamily="66" charset="0"/>
            </a:endParaRPr>
          </a:p>
        </p:txBody>
      </p:sp>
    </p:spTree>
    <p:extLst>
      <p:ext uri="{BB962C8B-B14F-4D97-AF65-F5344CB8AC3E}">
        <p14:creationId xmlns:p14="http://schemas.microsoft.com/office/powerpoint/2010/main" val="232512223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a:latin typeface="Segoe Script" panose="030B0504020000000003" pitchFamily="66" charset="0"/>
              </a:rPr>
              <a:t>Τρόποι χορήγησης</a:t>
            </a:r>
            <a:endParaRPr lang="el-GR" sz="3600" dirty="0"/>
          </a:p>
        </p:txBody>
      </p:sp>
      <p:sp>
        <p:nvSpPr>
          <p:cNvPr id="3" name="Θέση περιεχομένου 2"/>
          <p:cNvSpPr>
            <a:spLocks noGrp="1"/>
          </p:cNvSpPr>
          <p:nvPr>
            <p:ph idx="1"/>
            <p:extLst>
              <p:ext uri="{D42A27DB-BD31-4B8C-83A1-F6EECF244321}">
                <p14:modId xmlns:p14="http://schemas.microsoft.com/office/powerpoint/2010/main" val="3169380275"/>
              </p:ext>
            </p:extLst>
          </p:nvPr>
        </p:nvSpPr>
        <p:spPr/>
        <p:txBody>
          <a:bodyPr vert="horz" lIns="91440" tIns="45720" rIns="91440" bIns="45720" rtlCol="0" anchor="t">
            <a:normAutofit/>
          </a:bodyPr>
          <a:lstStyle/>
          <a:p>
            <a:pPr marL="0" indent="0">
              <a:buNone/>
            </a:pPr>
            <a:r>
              <a:rPr lang="el-GR" dirty="0"/>
              <a:t>  </a:t>
            </a:r>
            <a:r>
              <a:rPr lang="el-GR" dirty="0">
                <a:solidFill>
                  <a:srgbClr val="1485A4"/>
                </a:solidFill>
                <a:latin typeface="Segoe Script"/>
              </a:rPr>
              <a:t>2. Χάπια</a:t>
            </a:r>
            <a:endParaRPr lang="el-GR" dirty="0">
              <a:solidFill>
                <a:srgbClr val="1485A4"/>
              </a:solidFill>
              <a:latin typeface="Century Gothic"/>
            </a:endParaRPr>
          </a:p>
          <a:p>
            <a:pPr marL="0" indent="0" algn="just">
              <a:buNone/>
            </a:pPr>
            <a:r>
              <a:rPr lang="el-GR" dirty="0">
                <a:latin typeface="Segoe Script"/>
              </a:rPr>
              <a:t> </a:t>
            </a:r>
            <a:r>
              <a:rPr lang="el-GR" sz="2000" dirty="0" smtClean="0">
                <a:latin typeface="Segoe Script"/>
              </a:rPr>
              <a:t>Σ’ </a:t>
            </a:r>
            <a:r>
              <a:rPr lang="el-GR" sz="2000" dirty="0">
                <a:latin typeface="Segoe Script"/>
              </a:rPr>
              <a:t>αυτή τη </a:t>
            </a:r>
            <a:r>
              <a:rPr lang="el-GR" sz="2000" dirty="0" smtClean="0">
                <a:latin typeface="Segoe Script"/>
              </a:rPr>
              <a:t>µ</a:t>
            </a:r>
            <a:r>
              <a:rPr lang="el-GR" sz="2000" dirty="0" err="1" smtClean="0">
                <a:latin typeface="Segoe Script"/>
              </a:rPr>
              <a:t>ορφή</a:t>
            </a:r>
            <a:r>
              <a:rPr lang="el-GR" sz="2000" dirty="0" smtClean="0">
                <a:latin typeface="Segoe Script"/>
              </a:rPr>
              <a:t> τα αναβολικά </a:t>
            </a:r>
            <a:r>
              <a:rPr lang="el-GR" sz="2000" dirty="0" smtClean="0">
                <a:latin typeface="Segoe Script"/>
              </a:rPr>
              <a:t>δ</a:t>
            </a:r>
            <a:r>
              <a:rPr lang="el-GR" sz="2000" dirty="0" smtClean="0">
                <a:latin typeface="Segoe Script"/>
              </a:rPr>
              <a:t>εν έχουν</a:t>
            </a:r>
            <a:r>
              <a:rPr lang="el-GR" sz="2000" dirty="0">
                <a:latin typeface="Segoe Script"/>
              </a:rPr>
              <a:t> καλά </a:t>
            </a:r>
            <a:r>
              <a:rPr lang="el-GR" sz="2000" dirty="0" err="1">
                <a:latin typeface="Segoe Script"/>
              </a:rPr>
              <a:t>αποτελέσµατα</a:t>
            </a:r>
            <a:r>
              <a:rPr lang="el-GR" sz="2000" dirty="0">
                <a:latin typeface="Segoe Script"/>
              </a:rPr>
              <a:t>. </a:t>
            </a:r>
            <a:endParaRPr lang="el-GR" sz="2000" dirty="0" smtClean="0">
              <a:latin typeface="Segoe Script"/>
            </a:endParaRPr>
          </a:p>
          <a:p>
            <a:pPr marL="0" indent="0" algn="just">
              <a:buNone/>
            </a:pPr>
            <a:r>
              <a:rPr lang="el-GR" sz="2000" dirty="0">
                <a:latin typeface="Segoe Script"/>
              </a:rPr>
              <a:t> </a:t>
            </a:r>
            <a:endParaRPr lang="el-GR" sz="2000" dirty="0" smtClean="0">
              <a:latin typeface="Segoe Script"/>
            </a:endParaRPr>
          </a:p>
          <a:p>
            <a:pPr marL="0" indent="185738" algn="just">
              <a:buNone/>
            </a:pPr>
            <a:r>
              <a:rPr lang="el-GR" sz="2000" dirty="0" smtClean="0">
                <a:latin typeface="Segoe Script"/>
              </a:rPr>
              <a:t>Έρευνες </a:t>
            </a:r>
            <a:r>
              <a:rPr lang="el-GR" sz="2000" dirty="0">
                <a:latin typeface="Segoe Script"/>
              </a:rPr>
              <a:t>έδειξαν ότι </a:t>
            </a:r>
            <a:r>
              <a:rPr lang="el-GR" sz="2000" dirty="0" smtClean="0">
                <a:latin typeface="Segoe Script"/>
              </a:rPr>
              <a:t>είναι </a:t>
            </a:r>
            <a:r>
              <a:rPr lang="el-GR" sz="2000" dirty="0">
                <a:latin typeface="Segoe Script"/>
              </a:rPr>
              <a:t>αρκετά </a:t>
            </a:r>
            <a:r>
              <a:rPr lang="el-GR" sz="2000" dirty="0" smtClean="0">
                <a:latin typeface="Segoe Script"/>
              </a:rPr>
              <a:t>τοξικά </a:t>
            </a:r>
            <a:r>
              <a:rPr lang="el-GR" sz="2000" dirty="0">
                <a:latin typeface="Segoe Script"/>
              </a:rPr>
              <a:t>και µ</a:t>
            </a:r>
            <a:r>
              <a:rPr lang="el-GR" sz="2000" dirty="0" err="1">
                <a:latin typeface="Segoe Script"/>
              </a:rPr>
              <a:t>πορεί</a:t>
            </a:r>
            <a:r>
              <a:rPr lang="el-GR" sz="2000" dirty="0">
                <a:latin typeface="Segoe Script"/>
              </a:rPr>
              <a:t> να </a:t>
            </a:r>
            <a:r>
              <a:rPr lang="el-GR" sz="2000" dirty="0" smtClean="0">
                <a:latin typeface="Segoe Script"/>
              </a:rPr>
              <a:t>προκαλέσουν</a:t>
            </a:r>
            <a:r>
              <a:rPr lang="el-GR" sz="2000" dirty="0" smtClean="0">
                <a:latin typeface="Segoe Script"/>
              </a:rPr>
              <a:t> </a:t>
            </a:r>
            <a:r>
              <a:rPr lang="el-GR" sz="2000" dirty="0">
                <a:latin typeface="Segoe Script"/>
              </a:rPr>
              <a:t>βλάβες όχι µόνο στο ήπαρ, αλλά και σε όλο το πεπτικό </a:t>
            </a:r>
            <a:r>
              <a:rPr lang="el-GR" sz="2000" dirty="0" err="1">
                <a:latin typeface="Segoe Script"/>
              </a:rPr>
              <a:t>σύστηµα</a:t>
            </a:r>
            <a:r>
              <a:rPr lang="el-GR" sz="2000" dirty="0">
                <a:latin typeface="Segoe Script"/>
              </a:rPr>
              <a:t>.</a:t>
            </a:r>
            <a:r>
              <a:rPr lang="el-GR" dirty="0">
                <a:latin typeface="Segoe Script"/>
              </a:rPr>
              <a:t>   </a:t>
            </a:r>
            <a:endParaRPr lang="el-GR" dirty="0"/>
          </a:p>
        </p:txBody>
      </p:sp>
    </p:spTree>
    <p:extLst>
      <p:ext uri="{BB962C8B-B14F-4D97-AF65-F5344CB8AC3E}">
        <p14:creationId xmlns:p14="http://schemas.microsoft.com/office/powerpoint/2010/main" val="2910216537"/>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extLst>
              <p:ext uri="{D42A27DB-BD31-4B8C-83A1-F6EECF244321}">
                <p14:modId xmlns:p14="http://schemas.microsoft.com/office/powerpoint/2010/main" val="1568613399"/>
              </p:ext>
            </p:extLst>
          </p:nvPr>
        </p:nvSpPr>
        <p:spPr/>
        <p:txBody>
          <a:bodyPr>
            <a:normAutofit fontScale="90000"/>
          </a:bodyPr>
          <a:lstStyle/>
          <a:p>
            <a:pPr algn="ctr"/>
            <a:r>
              <a:rPr lang="el-GR" sz="3600" i="1" u="sng" dirty="0">
                <a:latin typeface="Segoe Script"/>
              </a:rPr>
              <a:t>Συνέπειες των αναβολικών στον άνθρωπο</a:t>
            </a:r>
            <a:endParaRPr lang="el-GR" i="1" u="sng" dirty="0"/>
          </a:p>
        </p:txBody>
      </p:sp>
      <p:sp>
        <p:nvSpPr>
          <p:cNvPr id="3" name="Θέση περιεχομένου 2"/>
          <p:cNvSpPr>
            <a:spLocks noGrp="1"/>
          </p:cNvSpPr>
          <p:nvPr>
            <p:ph idx="1"/>
            <p:extLst>
              <p:ext uri="{D42A27DB-BD31-4B8C-83A1-F6EECF244321}">
                <p14:modId xmlns:p14="http://schemas.microsoft.com/office/powerpoint/2010/main" val="4089966804"/>
              </p:ext>
            </p:extLst>
          </p:nvPr>
        </p:nvSpPr>
        <p:spPr/>
        <p:txBody>
          <a:bodyPr vert="horz" lIns="91440" tIns="45720" rIns="91440" bIns="45720" rtlCol="0" anchor="t">
            <a:normAutofit/>
          </a:bodyPr>
          <a:lstStyle/>
          <a:p>
            <a:pPr>
              <a:buChar char="•"/>
            </a:pPr>
            <a:r>
              <a:rPr lang="el-GR" b="1" dirty="0">
                <a:latin typeface="Segoe Script"/>
                <a:cs typeface="Arial"/>
              </a:rPr>
              <a:t>Οι επιπλοκές στα αγόρια και άνδρες περιλαμβάνουν</a:t>
            </a:r>
            <a:r>
              <a:rPr lang="el-GR" b="1" dirty="0">
                <a:solidFill>
                  <a:srgbClr val="4B4B4B"/>
                </a:solidFill>
                <a:latin typeface="Segoe Script"/>
                <a:cs typeface="Arial"/>
              </a:rPr>
              <a:t>:</a:t>
            </a:r>
            <a:endParaRPr lang="el-GR" dirty="0">
              <a:latin typeface="Segoe Script"/>
            </a:endParaRPr>
          </a:p>
          <a:p>
            <a:pPr marL="293370" indent="-285750"/>
            <a:r>
              <a:rPr lang="el-GR" dirty="0" smtClean="0">
                <a:latin typeface="Segoe Script"/>
                <a:cs typeface="Arial"/>
              </a:rPr>
              <a:t>Ανεξέλεγκτη </a:t>
            </a:r>
            <a:r>
              <a:rPr lang="el-GR" dirty="0">
                <a:latin typeface="Segoe Script"/>
                <a:cs typeface="Arial"/>
              </a:rPr>
              <a:t>επιθετικότητα</a:t>
            </a:r>
            <a:endParaRPr dirty="0">
              <a:latin typeface="Segoe Script"/>
            </a:endParaRPr>
          </a:p>
          <a:p>
            <a:pPr marL="293370" indent="-285750"/>
            <a:r>
              <a:rPr lang="el-GR" dirty="0" smtClean="0">
                <a:latin typeface="Segoe Script" panose="030B0504020000000003" pitchFamily="66" charset="0"/>
                <a:cs typeface="Arial"/>
              </a:rPr>
              <a:t>Ακμή</a:t>
            </a:r>
            <a:endParaRPr lang="el-GR" dirty="0">
              <a:latin typeface="Segoe Script" panose="030B0504020000000003" pitchFamily="66" charset="0"/>
              <a:cs typeface="Arial"/>
            </a:endParaRPr>
          </a:p>
          <a:p>
            <a:pPr marL="293370" indent="-285750"/>
            <a:r>
              <a:rPr lang="el-GR" dirty="0" smtClean="0">
                <a:latin typeface="Segoe Script"/>
                <a:cs typeface="Arial"/>
              </a:rPr>
              <a:t>Μόνιμη </a:t>
            </a:r>
            <a:r>
              <a:rPr lang="el-GR" dirty="0">
                <a:latin typeface="Segoe Script"/>
                <a:cs typeface="Arial"/>
              </a:rPr>
              <a:t>αύξηση του μεγέθους των μαστών και γυναικομαστία</a:t>
            </a:r>
            <a:endParaRPr dirty="0">
              <a:latin typeface="Segoe Script"/>
            </a:endParaRPr>
          </a:p>
          <a:p>
            <a:pPr marL="293370" indent="-285750"/>
            <a:r>
              <a:rPr lang="el-GR" dirty="0" smtClean="0">
                <a:latin typeface="Segoe Script"/>
                <a:cs typeface="Arial"/>
              </a:rPr>
              <a:t>Μόνιμη </a:t>
            </a:r>
            <a:r>
              <a:rPr lang="el-GR" dirty="0">
                <a:latin typeface="Segoe Script"/>
                <a:cs typeface="Arial"/>
              </a:rPr>
              <a:t>απώλεια των μαλλιών</a:t>
            </a:r>
            <a:endParaRPr dirty="0">
              <a:latin typeface="Segoe Script"/>
            </a:endParaRPr>
          </a:p>
          <a:p>
            <a:pPr marL="293370" indent="-285750"/>
            <a:r>
              <a:rPr lang="el-GR" dirty="0" smtClean="0">
                <a:latin typeface="Segoe Script"/>
                <a:cs typeface="Arial"/>
              </a:rPr>
              <a:t>Μείωση </a:t>
            </a:r>
            <a:r>
              <a:rPr lang="el-GR" dirty="0">
                <a:latin typeface="Segoe Script"/>
                <a:cs typeface="Arial"/>
              </a:rPr>
              <a:t>του μεγέθους των όρχεων</a:t>
            </a:r>
            <a:endParaRPr dirty="0" err="1">
              <a:latin typeface="Segoe Script"/>
            </a:endParaRPr>
          </a:p>
          <a:p>
            <a:pPr marL="293370" indent="-285750"/>
            <a:r>
              <a:rPr lang="el-GR" dirty="0" smtClean="0">
                <a:latin typeface="Segoe Script"/>
                <a:cs typeface="Arial"/>
              </a:rPr>
              <a:t>Μείωση </a:t>
            </a:r>
            <a:r>
              <a:rPr lang="el-GR" dirty="0">
                <a:latin typeface="Segoe Script"/>
                <a:cs typeface="Arial"/>
              </a:rPr>
              <a:t>της παραγωγής σπέρματος.</a:t>
            </a:r>
            <a:endParaRPr dirty="0">
              <a:latin typeface="Segoe Script"/>
            </a:endParaRPr>
          </a:p>
          <a:p>
            <a:pPr marL="293370" indent="-285750">
              <a:buChar char="•"/>
            </a:pPr>
            <a:endParaRPr lang="el-GR" dirty="0">
              <a:solidFill>
                <a:srgbClr val="4B4B4B"/>
              </a:solidFill>
              <a:latin typeface="Arial"/>
              <a:cs typeface="Arial"/>
            </a:endParaRPr>
          </a:p>
          <a:p>
            <a:pPr>
              <a:buChar char="•"/>
            </a:pPr>
            <a:endParaRPr lang="el-GR" dirty="0"/>
          </a:p>
        </p:txBody>
      </p:sp>
    </p:spTree>
    <p:extLst>
      <p:ext uri="{BB962C8B-B14F-4D97-AF65-F5344CB8AC3E}">
        <p14:creationId xmlns:p14="http://schemas.microsoft.com/office/powerpoint/2010/main" val="4002226096"/>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72081" y="1468526"/>
            <a:ext cx="5239390" cy="3290286"/>
          </a:xfrm>
        </p:spPr>
      </p:pic>
      <p:pic>
        <p:nvPicPr>
          <p:cNvPr id="5" name="Εικόνα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90486" y="2751385"/>
            <a:ext cx="3682314" cy="2948785"/>
          </a:xfrm>
          <a:prstGeom prst="rect">
            <a:avLst/>
          </a:prstGeom>
        </p:spPr>
      </p:pic>
    </p:spTree>
    <p:extLst>
      <p:ext uri="{BB962C8B-B14F-4D97-AF65-F5344CB8AC3E}">
        <p14:creationId xmlns:p14="http://schemas.microsoft.com/office/powerpoint/2010/main" val="2004278903"/>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b="1" dirty="0">
                <a:latin typeface="Segoe Script" panose="030B0504020000000003" pitchFamily="66" charset="0"/>
              </a:rPr>
              <a:t>ε</a:t>
            </a:r>
            <a:r>
              <a:rPr lang="el-GR" sz="3600" b="1" dirty="0" smtClean="0">
                <a:latin typeface="Segoe Script" panose="030B0504020000000003" pitchFamily="66" charset="0"/>
              </a:rPr>
              <a:t>πιπλοκές στο γυναικείο φύλο</a:t>
            </a:r>
            <a:endParaRPr lang="el-GR" sz="3600" b="1" dirty="0">
              <a:latin typeface="Segoe Script" panose="030B0504020000000003" pitchFamily="66" charset="0"/>
            </a:endParaRPr>
          </a:p>
        </p:txBody>
      </p:sp>
      <p:sp>
        <p:nvSpPr>
          <p:cNvPr id="3" name="Θέση περιεχομένου 2"/>
          <p:cNvSpPr>
            <a:spLocks noGrp="1"/>
          </p:cNvSpPr>
          <p:nvPr>
            <p:ph idx="1"/>
            <p:extLst>
              <p:ext uri="{D42A27DB-BD31-4B8C-83A1-F6EECF244321}">
                <p14:modId xmlns:p14="http://schemas.microsoft.com/office/powerpoint/2010/main" val="3551060324"/>
              </p:ext>
            </p:extLst>
          </p:nvPr>
        </p:nvSpPr>
        <p:spPr/>
        <p:txBody>
          <a:bodyPr vert="horz" lIns="91440" tIns="45720" rIns="91440" bIns="45720" rtlCol="0" anchor="t">
            <a:normAutofit/>
          </a:bodyPr>
          <a:lstStyle/>
          <a:p>
            <a:pPr marL="0" indent="0">
              <a:buNone/>
            </a:pPr>
            <a:r>
              <a:rPr lang="el-GR" b="1" dirty="0">
                <a:latin typeface="Segoe Script"/>
                <a:cs typeface="Arial"/>
              </a:rPr>
              <a:t>Στα κορίτσια και στις γυναίκες, οι επιπλοκές </a:t>
            </a:r>
            <a:r>
              <a:rPr lang="el-GR" b="1" dirty="0" smtClean="0">
                <a:latin typeface="Segoe Script"/>
                <a:cs typeface="Arial"/>
              </a:rPr>
              <a:t>περιλαμβάνουν:</a:t>
            </a:r>
            <a:endParaRPr lang="el-GR" b="1" dirty="0">
              <a:solidFill>
                <a:srgbClr val="4B4B4B"/>
              </a:solidFill>
              <a:latin typeface="Segoe Script"/>
              <a:cs typeface="Arial"/>
            </a:endParaRPr>
          </a:p>
          <a:p>
            <a:r>
              <a:rPr lang="el-GR" dirty="0" smtClean="0">
                <a:latin typeface="Segoe Script"/>
                <a:cs typeface="Arial"/>
              </a:rPr>
              <a:t> Βαθύτερη </a:t>
            </a:r>
            <a:r>
              <a:rPr lang="el-GR" dirty="0">
                <a:latin typeface="Segoe Script"/>
                <a:cs typeface="Arial"/>
              </a:rPr>
              <a:t>φωνή που παραμένει έτσι μόνιμα</a:t>
            </a:r>
            <a:endParaRPr dirty="0">
              <a:latin typeface="Segoe Script"/>
            </a:endParaRPr>
          </a:p>
          <a:p>
            <a:pPr marL="293370" indent="-285750"/>
            <a:r>
              <a:rPr lang="el-GR" dirty="0">
                <a:latin typeface="Segoe Script"/>
                <a:cs typeface="Arial"/>
              </a:rPr>
              <a:t>Μόνιμη αύξηση του μεγέθους της κλειτορίδας</a:t>
            </a:r>
            <a:endParaRPr dirty="0">
              <a:latin typeface="Segoe Script"/>
            </a:endParaRPr>
          </a:p>
          <a:p>
            <a:pPr marL="293370" indent="-285750"/>
            <a:r>
              <a:rPr lang="el-GR" dirty="0">
                <a:latin typeface="Segoe Script"/>
                <a:cs typeface="Arial"/>
              </a:rPr>
              <a:t>Αύξηση της τριχοφυΐας του προσώπου που είναι μόνιμη</a:t>
            </a:r>
            <a:endParaRPr dirty="0">
              <a:latin typeface="Segoe Script"/>
            </a:endParaRPr>
          </a:p>
          <a:p>
            <a:pPr marL="293370" indent="-285750"/>
            <a:r>
              <a:rPr lang="el-GR" dirty="0">
                <a:latin typeface="Segoe Script"/>
                <a:cs typeface="Arial"/>
              </a:rPr>
              <a:t>Μείωση της συχνότητας της περιόδου</a:t>
            </a:r>
            <a:endParaRPr dirty="0">
              <a:latin typeface="Segoe Script"/>
            </a:endParaRPr>
          </a:p>
          <a:p>
            <a:pPr marL="293370" indent="-285750"/>
            <a:r>
              <a:rPr lang="el-GR" dirty="0">
                <a:latin typeface="Segoe Script"/>
                <a:cs typeface="Arial"/>
              </a:rPr>
              <a:t>Μείωση του μεγέθους των μαστών.</a:t>
            </a:r>
            <a:endParaRPr dirty="0">
              <a:latin typeface="Segoe Script"/>
            </a:endParaRPr>
          </a:p>
          <a:p>
            <a:pPr marL="293370" indent="-285750">
              <a:buChar char="•"/>
            </a:pPr>
            <a:endParaRPr lang="el-GR" dirty="0">
              <a:solidFill>
                <a:srgbClr val="000000"/>
              </a:solidFill>
              <a:latin typeface="Arial"/>
              <a:cs typeface="Arial"/>
            </a:endParaRPr>
          </a:p>
          <a:p>
            <a:endParaRPr lang="el-GR" b="1" dirty="0">
              <a:solidFill>
                <a:srgbClr val="4B4B4B"/>
              </a:solidFill>
              <a:latin typeface="Arial"/>
              <a:cs typeface="Arial"/>
            </a:endParaRPr>
          </a:p>
        </p:txBody>
      </p:sp>
    </p:spTree>
    <p:extLst>
      <p:ext uri="{BB962C8B-B14F-4D97-AF65-F5344CB8AC3E}">
        <p14:creationId xmlns:p14="http://schemas.microsoft.com/office/powerpoint/2010/main" val="514006407"/>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66800" y="642594"/>
            <a:ext cx="10058400" cy="1124422"/>
          </a:xfrm>
        </p:spPr>
        <p:txBody>
          <a:bodyPr>
            <a:normAutofit/>
          </a:bodyPr>
          <a:lstStyle/>
          <a:p>
            <a:pPr algn="ctr"/>
            <a:r>
              <a:rPr lang="el-GR" sz="3600" b="1" dirty="0">
                <a:latin typeface="Segoe Script"/>
                <a:cs typeface="Arial"/>
              </a:rPr>
              <a:t>επιπλοκές </a:t>
            </a:r>
            <a:r>
              <a:rPr lang="el-GR" sz="3600" b="1" dirty="0" smtClean="0">
                <a:latin typeface="Segoe Script"/>
                <a:cs typeface="Arial"/>
              </a:rPr>
              <a:t>και </a:t>
            </a:r>
            <a:r>
              <a:rPr lang="el-GR" sz="3600" b="1" dirty="0">
                <a:latin typeface="Segoe Script"/>
                <a:cs typeface="Arial"/>
              </a:rPr>
              <a:t>στα δύο φύλα</a:t>
            </a:r>
            <a:endParaRPr lang="el-GR" sz="3600" dirty="0"/>
          </a:p>
        </p:txBody>
      </p:sp>
      <p:sp>
        <p:nvSpPr>
          <p:cNvPr id="3" name="Θέση περιεχομένου 2"/>
          <p:cNvSpPr>
            <a:spLocks noGrp="1"/>
          </p:cNvSpPr>
          <p:nvPr>
            <p:ph idx="1"/>
            <p:extLst>
              <p:ext uri="{D42A27DB-BD31-4B8C-83A1-F6EECF244321}">
                <p14:modId xmlns:p14="http://schemas.microsoft.com/office/powerpoint/2010/main" val="2616241825"/>
              </p:ext>
            </p:extLst>
          </p:nvPr>
        </p:nvSpPr>
        <p:spPr/>
        <p:txBody>
          <a:bodyPr vert="horz" lIns="91440" tIns="45720" rIns="91440" bIns="45720" rtlCol="0" anchor="t">
            <a:normAutofit fontScale="85000" lnSpcReduction="10000"/>
          </a:bodyPr>
          <a:lstStyle/>
          <a:p>
            <a:r>
              <a:rPr lang="el-GR" dirty="0" smtClean="0">
                <a:latin typeface="Segoe Script"/>
                <a:cs typeface="Arial"/>
              </a:rPr>
              <a:t> Ψυχολογικά </a:t>
            </a:r>
            <a:r>
              <a:rPr lang="el-GR" dirty="0">
                <a:latin typeface="Segoe Script"/>
                <a:cs typeface="Arial"/>
              </a:rPr>
              <a:t>προβλήματα: Απότομες και συχνές αλλαγές της ψυχικής διάθεσης, ευερεθιστικότητα, επιθετικότητα, μείωση της ικανότητας κρίσης, προβλήματα ύπνου, ψευδαισθήσεις, παράνοια. Επίσης η κατάθλιψη μετά από τη διακοπή των στεροειδών αναβολικών έχει συσχετισθεί με </a:t>
            </a:r>
            <a:r>
              <a:rPr lang="el-GR" dirty="0" smtClean="0">
                <a:latin typeface="Segoe Script"/>
                <a:cs typeface="Arial"/>
              </a:rPr>
              <a:t>αυτοκτονίες</a:t>
            </a:r>
          </a:p>
          <a:p>
            <a:pPr marL="293370" indent="-285750"/>
            <a:r>
              <a:rPr lang="el-GR" dirty="0" smtClean="0">
                <a:latin typeface="Segoe Script"/>
                <a:cs typeface="Arial"/>
              </a:rPr>
              <a:t>Αύξηση </a:t>
            </a:r>
            <a:r>
              <a:rPr lang="el-GR" dirty="0">
                <a:latin typeface="Segoe Script"/>
                <a:cs typeface="Arial"/>
              </a:rPr>
              <a:t>της πίεσης</a:t>
            </a:r>
            <a:endParaRPr dirty="0">
              <a:latin typeface="Segoe Script"/>
            </a:endParaRPr>
          </a:p>
          <a:p>
            <a:pPr marL="293370" indent="-285750"/>
            <a:r>
              <a:rPr lang="el-GR" dirty="0" err="1">
                <a:latin typeface="Segoe Script"/>
                <a:cs typeface="Arial"/>
              </a:rPr>
              <a:t>Υπερπηκτικότητα</a:t>
            </a:r>
            <a:r>
              <a:rPr lang="el-GR" dirty="0">
                <a:latin typeface="Segoe Script"/>
                <a:cs typeface="Arial"/>
              </a:rPr>
              <a:t> του αίματος</a:t>
            </a:r>
            <a:endParaRPr dirty="0">
              <a:latin typeface="Segoe Script"/>
            </a:endParaRPr>
          </a:p>
          <a:p>
            <a:pPr marL="293370" indent="-285750"/>
            <a:r>
              <a:rPr lang="el-GR" dirty="0">
                <a:latin typeface="Segoe Script"/>
                <a:cs typeface="Arial"/>
              </a:rPr>
              <a:t>Ανωμαλίες του ήπατος</a:t>
            </a:r>
            <a:endParaRPr dirty="0">
              <a:latin typeface="Segoe Script"/>
            </a:endParaRPr>
          </a:p>
          <a:p>
            <a:pPr marL="293370" indent="-285750"/>
            <a:r>
              <a:rPr lang="el-GR" dirty="0">
                <a:latin typeface="Segoe Script"/>
                <a:cs typeface="Arial"/>
              </a:rPr>
              <a:t>Αύξηση της κακής χοληστερόλης </a:t>
            </a:r>
            <a:r>
              <a:rPr lang="en-US" dirty="0">
                <a:latin typeface="Segoe Script"/>
                <a:cs typeface="Arial"/>
              </a:rPr>
              <a:t>LDL</a:t>
            </a:r>
            <a:endParaRPr dirty="0">
              <a:latin typeface="Segoe Script"/>
            </a:endParaRPr>
          </a:p>
          <a:p>
            <a:pPr marL="293370" indent="-285750"/>
            <a:r>
              <a:rPr lang="el-GR" dirty="0">
                <a:latin typeface="Segoe Script"/>
                <a:cs typeface="Arial"/>
              </a:rPr>
              <a:t>Μείωση της καλής χοληστερόλης </a:t>
            </a:r>
            <a:r>
              <a:rPr lang="en-US" dirty="0">
                <a:latin typeface="Segoe Script"/>
                <a:cs typeface="Arial"/>
              </a:rPr>
              <a:t>HDL</a:t>
            </a:r>
            <a:endParaRPr dirty="0">
              <a:latin typeface="Segoe Script"/>
            </a:endParaRPr>
          </a:p>
          <a:p>
            <a:pPr marL="293370" indent="-285750"/>
            <a:r>
              <a:rPr lang="el-GR" dirty="0" smtClean="0">
                <a:latin typeface="Segoe Script"/>
                <a:cs typeface="Arial"/>
              </a:rPr>
              <a:t>Υψ</a:t>
            </a:r>
            <a:r>
              <a:rPr lang="el-GR" dirty="0" smtClean="0">
                <a:latin typeface="Segoe Script"/>
                <a:cs typeface="Arial"/>
              </a:rPr>
              <a:t>ηλή πίεση </a:t>
            </a:r>
            <a:endParaRPr dirty="0">
              <a:latin typeface="Segoe Script"/>
            </a:endParaRPr>
          </a:p>
          <a:p>
            <a:pPr marL="7620" indent="0">
              <a:buNone/>
            </a:pPr>
            <a:endParaRPr lang="el-GR" dirty="0">
              <a:solidFill>
                <a:srgbClr val="000000"/>
              </a:solidFill>
              <a:latin typeface="Segoe Script"/>
              <a:cs typeface="Arial"/>
            </a:endParaRPr>
          </a:p>
        </p:txBody>
      </p:sp>
    </p:spTree>
    <p:extLst>
      <p:ext uri="{BB962C8B-B14F-4D97-AF65-F5344CB8AC3E}">
        <p14:creationId xmlns:p14="http://schemas.microsoft.com/office/powerpoint/2010/main" val="285639655"/>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93524" y="1161346"/>
            <a:ext cx="4324865" cy="4602609"/>
          </a:xfrm>
        </p:spPr>
      </p:pic>
    </p:spTree>
    <p:extLst>
      <p:ext uri="{BB962C8B-B14F-4D97-AF65-F5344CB8AC3E}">
        <p14:creationId xmlns:p14="http://schemas.microsoft.com/office/powerpoint/2010/main" val="156342394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b="1" dirty="0">
                <a:latin typeface="Segoe Script"/>
                <a:cs typeface="Arial"/>
              </a:rPr>
              <a:t>επιπλοκές και στα δύο φύλα</a:t>
            </a:r>
            <a:endParaRPr lang="el-GR" sz="3600" dirty="0"/>
          </a:p>
        </p:txBody>
      </p:sp>
      <p:sp>
        <p:nvSpPr>
          <p:cNvPr id="3" name="Θέση περιεχομένου 2"/>
          <p:cNvSpPr>
            <a:spLocks noGrp="1"/>
          </p:cNvSpPr>
          <p:nvPr>
            <p:ph idx="1"/>
            <p:extLst>
              <p:ext uri="{D42A27DB-BD31-4B8C-83A1-F6EECF244321}">
                <p14:modId xmlns:p14="http://schemas.microsoft.com/office/powerpoint/2010/main" val="2721720800"/>
              </p:ext>
            </p:extLst>
          </p:nvPr>
        </p:nvSpPr>
        <p:spPr/>
        <p:txBody>
          <a:bodyPr vert="horz" lIns="91440" tIns="45720" rIns="91440" bIns="45720" rtlCol="0" anchor="t">
            <a:normAutofit fontScale="85000" lnSpcReduction="10000"/>
          </a:bodyPr>
          <a:lstStyle/>
          <a:p>
            <a:r>
              <a:rPr lang="el-GR" dirty="0" smtClean="0">
                <a:latin typeface="Segoe Script"/>
                <a:cs typeface="Arial"/>
              </a:rPr>
              <a:t> Αυξημένος </a:t>
            </a:r>
            <a:r>
              <a:rPr lang="el-GR" dirty="0">
                <a:latin typeface="Segoe Script"/>
                <a:cs typeface="Arial"/>
              </a:rPr>
              <a:t>κίνδυνος για καρδιακά και εγκεφαλικά επεισόδια</a:t>
            </a:r>
            <a:r>
              <a:rPr lang="en-US" dirty="0">
                <a:latin typeface="Segoe Script"/>
                <a:cs typeface="Arial"/>
              </a:rPr>
              <a:t> </a:t>
            </a:r>
            <a:endParaRPr lang="el-GR" dirty="0">
              <a:latin typeface="Segoe Script"/>
            </a:endParaRPr>
          </a:p>
          <a:p>
            <a:pPr marL="350520" indent="-342900"/>
            <a:r>
              <a:rPr lang="el-GR" dirty="0">
                <a:latin typeface="Segoe Script"/>
                <a:cs typeface="Arial"/>
              </a:rPr>
              <a:t>Σοβαρή μορφή ακμής</a:t>
            </a:r>
            <a:r>
              <a:rPr lang="en-US" dirty="0">
                <a:latin typeface="Segoe Script"/>
                <a:cs typeface="Arial"/>
              </a:rPr>
              <a:t> </a:t>
            </a:r>
            <a:endParaRPr dirty="0">
              <a:latin typeface="Segoe Script"/>
            </a:endParaRPr>
          </a:p>
          <a:p>
            <a:pPr marL="293370" indent="-285750"/>
            <a:r>
              <a:rPr lang="el-GR" dirty="0" smtClean="0">
                <a:latin typeface="Segoe Script"/>
                <a:cs typeface="Arial"/>
              </a:rPr>
              <a:t>Μόλυνση λόγω κοινής χρήσης βελονών για τη χορήγηση των αναβολικών</a:t>
            </a:r>
            <a:r>
              <a:rPr lang="en-US" dirty="0" smtClean="0">
                <a:latin typeface="Segoe Script"/>
                <a:cs typeface="Arial"/>
              </a:rPr>
              <a:t> </a:t>
            </a:r>
            <a:endParaRPr dirty="0">
              <a:latin typeface="Segoe Script"/>
            </a:endParaRPr>
          </a:p>
          <a:p>
            <a:pPr marL="350520" indent="-342900"/>
            <a:r>
              <a:rPr lang="el-GR" dirty="0" smtClean="0">
                <a:latin typeface="Segoe Script"/>
                <a:cs typeface="Arial"/>
              </a:rPr>
              <a:t>Πιθανή </a:t>
            </a:r>
            <a:r>
              <a:rPr lang="el-GR" dirty="0">
                <a:latin typeface="Segoe Script"/>
                <a:cs typeface="Arial"/>
              </a:rPr>
              <a:t>ανάπτυξη εξάρτησης σε </a:t>
            </a:r>
            <a:r>
              <a:rPr lang="el-GR" dirty="0" smtClean="0">
                <a:latin typeface="Segoe Script"/>
                <a:cs typeface="Arial"/>
              </a:rPr>
              <a:t>ναρκωτικά</a:t>
            </a:r>
            <a:endParaRPr lang="en-US" dirty="0">
              <a:latin typeface="Segoe Script"/>
            </a:endParaRPr>
          </a:p>
          <a:p>
            <a:pPr marL="350520" indent="-342900"/>
            <a:r>
              <a:rPr lang="el-GR" dirty="0" smtClean="0">
                <a:latin typeface="Segoe Script"/>
                <a:cs typeface="Arial"/>
              </a:rPr>
              <a:t>Βλέπουμε </a:t>
            </a:r>
            <a:r>
              <a:rPr lang="el-GR" dirty="0">
                <a:latin typeface="Segoe Script"/>
                <a:cs typeface="Arial"/>
              </a:rPr>
              <a:t>λοιπόν ότι οι κίνδυνοι των αναβολικών είναι πολλοί. Δυστυχώς παρατηρείται αύξηση της χρήσης τους μεταξύ των νέων.</a:t>
            </a:r>
            <a:r>
              <a:rPr lang="en-US" dirty="0">
                <a:latin typeface="Segoe Script"/>
                <a:cs typeface="Arial"/>
              </a:rPr>
              <a:t> </a:t>
            </a:r>
            <a:endParaRPr lang="en-US" dirty="0">
              <a:latin typeface="Segoe Script"/>
            </a:endParaRPr>
          </a:p>
          <a:p>
            <a:pPr marL="350520" indent="-342900"/>
            <a:r>
              <a:rPr lang="el-GR" dirty="0" smtClean="0">
                <a:latin typeface="Segoe Script"/>
                <a:cs typeface="Arial"/>
              </a:rPr>
              <a:t>Οι </a:t>
            </a:r>
            <a:r>
              <a:rPr lang="el-GR" dirty="0">
                <a:latin typeface="Segoe Script"/>
                <a:cs typeface="Arial"/>
              </a:rPr>
              <a:t>αρνητικές συνέπειες στον οργανισμό παραμένουν για μεγάλο χρόνο μετά τη διακοπή λήψης τους ή ακόμη παραμένουν μόνιμα.</a:t>
            </a:r>
            <a:r>
              <a:rPr lang="en-US" dirty="0">
                <a:latin typeface="Segoe Script"/>
                <a:cs typeface="Arial"/>
              </a:rPr>
              <a:t> </a:t>
            </a:r>
            <a:endParaRPr dirty="0">
              <a:latin typeface="Segoe Script"/>
            </a:endParaRPr>
          </a:p>
          <a:p>
            <a:pPr indent="0">
              <a:buNone/>
            </a:pPr>
            <a:endParaRPr dirty="0">
              <a:latin typeface="Segoe Script"/>
            </a:endParaRPr>
          </a:p>
          <a:p>
            <a:pPr>
              <a:buChar char="•"/>
            </a:pPr>
            <a:endParaRPr dirty="0"/>
          </a:p>
          <a:p>
            <a:pPr marL="342900" indent="-342900">
              <a:buAutoNum type="arabicPeriod"/>
            </a:pPr>
            <a:endParaRPr lang="el-GR" dirty="0"/>
          </a:p>
        </p:txBody>
      </p:sp>
    </p:spTree>
    <p:extLst>
      <p:ext uri="{BB962C8B-B14F-4D97-AF65-F5344CB8AC3E}">
        <p14:creationId xmlns:p14="http://schemas.microsoft.com/office/powerpoint/2010/main" val="1199139335"/>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sz="3600" dirty="0" smtClean="0">
                <a:latin typeface="Segoe Script" panose="030B0504020000000003" pitchFamily="66" charset="0"/>
              </a:rPr>
              <a:t>Γιατί δεν πρέπει να χρησιμοποιούμε αναβολικά;</a:t>
            </a:r>
            <a:endParaRPr lang="el-GR" sz="3600" dirty="0">
              <a:latin typeface="Segoe Script" panose="030B0504020000000003" pitchFamily="66" charset="0"/>
            </a:endParaRPr>
          </a:p>
        </p:txBody>
      </p:sp>
      <p:sp>
        <p:nvSpPr>
          <p:cNvPr id="3" name="Θέση περιεχομένου 2"/>
          <p:cNvSpPr>
            <a:spLocks noGrp="1"/>
          </p:cNvSpPr>
          <p:nvPr>
            <p:ph idx="1"/>
          </p:nvPr>
        </p:nvSpPr>
        <p:spPr/>
        <p:txBody>
          <a:bodyPr>
            <a:normAutofit fontScale="85000" lnSpcReduction="10000"/>
          </a:bodyPr>
          <a:lstStyle/>
          <a:p>
            <a:pPr marL="0" indent="185738" algn="just">
              <a:buNone/>
            </a:pPr>
            <a:r>
              <a:rPr lang="el-GR" dirty="0">
                <a:latin typeface="Segoe Script" panose="030B0504020000000003" pitchFamily="66" charset="0"/>
              </a:rPr>
              <a:t>Πέρα από τους σοβαρούς κινδύνους υγείας, η χρήση αναβολικών στεροειδών είναι απαγορευμένη από τις αθλητικές ομοσπονδίες, επιφέρει αυστηρές ποινές  κι αποτελεί σαφώς ένα μελανό στίγμα στην καριέρα του αθλητή. Για τους ερασιτεχνικά ασχολούμενους με τον αθλητισμό, μεγάλη προσοχή χρειάζεται στα συμπληρώματα διατροφής, τόσο στην περιεκτικότητα των </a:t>
            </a:r>
            <a:r>
              <a:rPr lang="el-GR" dirty="0" smtClean="0">
                <a:latin typeface="Segoe Script" panose="030B0504020000000003" pitchFamily="66" charset="0"/>
              </a:rPr>
              <a:t>συστατικών, </a:t>
            </a:r>
            <a:r>
              <a:rPr lang="el-GR" dirty="0">
                <a:latin typeface="Segoe Script" panose="030B0504020000000003" pitchFamily="66" charset="0"/>
              </a:rPr>
              <a:t>όσο και στο αν αυτά είναι εγκεκριμένα από κάποιο ανεξάρτητο φαρμακευτικό οργανισμό</a:t>
            </a:r>
            <a:r>
              <a:rPr lang="el-GR" dirty="0" smtClean="0">
                <a:latin typeface="Segoe Script" panose="030B0504020000000003" pitchFamily="66" charset="0"/>
              </a:rPr>
              <a:t>.</a:t>
            </a:r>
          </a:p>
          <a:p>
            <a:pPr marL="0" indent="185738" algn="just">
              <a:buNone/>
            </a:pPr>
            <a:r>
              <a:rPr lang="el-GR" dirty="0">
                <a:latin typeface="Segoe Script" panose="030B0504020000000003" pitchFamily="66" charset="0"/>
              </a:rPr>
              <a:t>Αν, λοιπόν, σκέφτεσαι να πάρεις αναβολικά σκέψου το ξανά. Τα αποτελέσματα της χρήσης τους είναι πρόσκαιρα, ενώ οι επιπτώσεις στην υγεία, δυστυχώς, αρκετές φορές  ΜΗ </a:t>
            </a:r>
            <a:r>
              <a:rPr lang="el-GR" dirty="0" smtClean="0">
                <a:latin typeface="Segoe Script" panose="030B0504020000000003" pitchFamily="66" charset="0"/>
              </a:rPr>
              <a:t>ΑΝΑΣΤΡΕΨΙΜΕΣ.</a:t>
            </a:r>
            <a:endParaRPr lang="el-GR" dirty="0">
              <a:latin typeface="Segoe Script" panose="030B0504020000000003" pitchFamily="66" charset="0"/>
            </a:endParaRPr>
          </a:p>
        </p:txBody>
      </p:sp>
    </p:spTree>
    <p:extLst>
      <p:ext uri="{BB962C8B-B14F-4D97-AF65-F5344CB8AC3E}">
        <p14:creationId xmlns:p14="http://schemas.microsoft.com/office/powerpoint/2010/main" val="1491113837"/>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77357" y="1297459"/>
            <a:ext cx="7224788" cy="4485589"/>
          </a:xfrm>
        </p:spPr>
      </p:pic>
    </p:spTree>
    <p:extLst>
      <p:ext uri="{BB962C8B-B14F-4D97-AF65-F5344CB8AC3E}">
        <p14:creationId xmlns:p14="http://schemas.microsoft.com/office/powerpoint/2010/main" val="3763974039"/>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smtClean="0">
                <a:latin typeface="Segoe Script" panose="030B0504020000000003" pitchFamily="66" charset="0"/>
              </a:rPr>
              <a:t>Πηγές</a:t>
            </a:r>
            <a:endParaRPr lang="el-GR" sz="3600" dirty="0">
              <a:latin typeface="Segoe Script" panose="030B0504020000000003" pitchFamily="66" charset="0"/>
            </a:endParaRPr>
          </a:p>
        </p:txBody>
      </p:sp>
      <p:sp>
        <p:nvSpPr>
          <p:cNvPr id="3" name="Θέση περιεχομένου 2"/>
          <p:cNvSpPr>
            <a:spLocks noGrp="1"/>
          </p:cNvSpPr>
          <p:nvPr>
            <p:ph idx="1"/>
          </p:nvPr>
        </p:nvSpPr>
        <p:spPr/>
        <p:txBody>
          <a:bodyPr>
            <a:normAutofit/>
          </a:bodyPr>
          <a:lstStyle/>
          <a:p>
            <a:r>
              <a:rPr lang="el-GR" sz="2000" dirty="0" smtClean="0"/>
              <a:t> </a:t>
            </a:r>
            <a:r>
              <a:rPr lang="de-DE" sz="2000" dirty="0" smtClean="0">
                <a:latin typeface="Segoe Script" panose="030B0504020000000003" pitchFamily="66" charset="0"/>
                <a:hlinkClick r:id="rId2"/>
              </a:rPr>
              <a:t>https://runningmagazine.gr/2015/03/anavolika-epiptoseis/</a:t>
            </a:r>
            <a:endParaRPr lang="el-GR" sz="2000" dirty="0" smtClean="0">
              <a:latin typeface="Segoe Script" panose="030B0504020000000003" pitchFamily="66" charset="0"/>
            </a:endParaRPr>
          </a:p>
          <a:p>
            <a:r>
              <a:rPr lang="de-DE" sz="2000" dirty="0" smtClean="0">
                <a:latin typeface="Segoe Script" panose="030B0504020000000003" pitchFamily="66" charset="0"/>
                <a:hlinkClick r:id="rId3"/>
              </a:rPr>
              <a:t>http://1gym-galats.att.sch.gr/ergasies/omadikes/anavolika01.pdf</a:t>
            </a:r>
            <a:endParaRPr lang="el-GR" sz="2000" dirty="0" smtClean="0">
              <a:latin typeface="Segoe Script" panose="030B0504020000000003" pitchFamily="66" charset="0"/>
            </a:endParaRPr>
          </a:p>
          <a:p>
            <a:r>
              <a:rPr lang="de-DE" sz="2000" dirty="0" smtClean="0">
                <a:latin typeface="Segoe Script" panose="030B0504020000000003" pitchFamily="66" charset="0"/>
                <a:hlinkClick r:id="rId4"/>
              </a:rPr>
              <a:t>https</a:t>
            </a:r>
            <a:r>
              <a:rPr lang="de-DE" sz="2000" dirty="0">
                <a:latin typeface="Segoe Script" panose="030B0504020000000003" pitchFamily="66" charset="0"/>
                <a:hlinkClick r:id="rId4"/>
              </a:rPr>
              <a:t>://el.wiktionary.org/wiki/%</a:t>
            </a:r>
            <a:r>
              <a:rPr lang="de-DE" sz="2000" dirty="0" smtClean="0">
                <a:latin typeface="Segoe Script" panose="030B0504020000000003" pitchFamily="66" charset="0"/>
                <a:hlinkClick r:id="rId4"/>
              </a:rPr>
              <a:t>CE%B1%CE%BD%CE%B1%CE%B2%CE%BF%CE%BB%CE%B9%CE%BA%CE%AC</a:t>
            </a:r>
            <a:endParaRPr lang="el-GR" sz="2000" dirty="0" smtClean="0">
              <a:latin typeface="Segoe Script" panose="030B0504020000000003" pitchFamily="66" charset="0"/>
            </a:endParaRPr>
          </a:p>
          <a:p>
            <a:r>
              <a:rPr lang="de-DE" sz="2000" dirty="0" smtClean="0">
                <a:latin typeface="Segoe Script" panose="030B0504020000000003" pitchFamily="66" charset="0"/>
                <a:hlinkClick r:id="rId5"/>
              </a:rPr>
              <a:t>http://www.bodybuilders.gr/forum/showthread.php?t=19583</a:t>
            </a:r>
            <a:r>
              <a:rPr lang="el-GR" sz="2000" dirty="0" smtClean="0">
                <a:latin typeface="Segoe Script" panose="030B0504020000000003" pitchFamily="66" charset="0"/>
              </a:rPr>
              <a:t> </a:t>
            </a:r>
            <a:endParaRPr lang="el-GR" sz="2000" dirty="0">
              <a:latin typeface="Segoe Script" panose="030B0504020000000003" pitchFamily="66" charset="0"/>
            </a:endParaRPr>
          </a:p>
        </p:txBody>
      </p:sp>
    </p:spTree>
    <p:extLst>
      <p:ext uri="{BB962C8B-B14F-4D97-AF65-F5344CB8AC3E}">
        <p14:creationId xmlns:p14="http://schemas.microsoft.com/office/powerpoint/2010/main" val="1462690051"/>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extLst>
              <p:ext uri="{D42A27DB-BD31-4B8C-83A1-F6EECF244321}">
                <p14:modId xmlns:p14="http://schemas.microsoft.com/office/powerpoint/2010/main" val="1956430039"/>
              </p:ext>
            </p:extLst>
          </p:nvPr>
        </p:nvSpPr>
        <p:spPr/>
        <p:txBody>
          <a:bodyPr/>
          <a:lstStyle/>
          <a:p>
            <a:pPr algn="ctr"/>
            <a:r>
              <a:rPr lang="el-GR" sz="3600" b="1" i="1" u="sng" dirty="0">
                <a:latin typeface="Segoe Script"/>
              </a:rPr>
              <a:t>Περιεχόμενα</a:t>
            </a:r>
            <a:endParaRPr lang="el-GR" b="1" i="1" u="sng" dirty="0"/>
          </a:p>
        </p:txBody>
      </p:sp>
      <p:sp>
        <p:nvSpPr>
          <p:cNvPr id="3" name="Θέση περιεχομένου 2"/>
          <p:cNvSpPr>
            <a:spLocks noGrp="1"/>
          </p:cNvSpPr>
          <p:nvPr>
            <p:ph idx="1"/>
            <p:extLst>
              <p:ext uri="{D42A27DB-BD31-4B8C-83A1-F6EECF244321}">
                <p14:modId xmlns:p14="http://schemas.microsoft.com/office/powerpoint/2010/main" val="1618905816"/>
              </p:ext>
            </p:extLst>
          </p:nvPr>
        </p:nvSpPr>
        <p:spPr>
          <a:xfrm>
            <a:off x="1391323" y="2323652"/>
            <a:ext cx="9630904" cy="3508977"/>
          </a:xfrm>
        </p:spPr>
        <p:txBody>
          <a:bodyPr vert="horz" lIns="91440" tIns="45720" rIns="91440" bIns="45720" rtlCol="0" anchor="t">
            <a:normAutofit fontScale="92500"/>
          </a:bodyPr>
          <a:lstStyle/>
          <a:p>
            <a:r>
              <a:rPr lang="el-GR" dirty="0">
                <a:latin typeface="Segoe Script"/>
              </a:rPr>
              <a:t>Τί είναι </a:t>
            </a:r>
            <a:r>
              <a:rPr lang="el-GR" dirty="0" smtClean="0">
                <a:latin typeface="Segoe Script"/>
              </a:rPr>
              <a:t>τα αναβολικά ;(Ορισμός) ..............................................Σελ. 3 </a:t>
            </a:r>
            <a:endParaRPr lang="el-GR" dirty="0"/>
          </a:p>
          <a:p>
            <a:r>
              <a:rPr lang="el-GR" dirty="0">
                <a:latin typeface="Segoe Script"/>
              </a:rPr>
              <a:t>Ποιες είναι οι ουσίες; Ποια είναι τα αναβολικά; …........... </a:t>
            </a:r>
            <a:r>
              <a:rPr lang="el-GR" dirty="0" smtClean="0">
                <a:latin typeface="Segoe Script"/>
              </a:rPr>
              <a:t>Σελ. 4</a:t>
            </a:r>
            <a:endParaRPr lang="el-GR" dirty="0">
              <a:latin typeface="Segoe Script"/>
            </a:endParaRPr>
          </a:p>
          <a:p>
            <a:r>
              <a:rPr lang="el-GR" dirty="0">
                <a:latin typeface="Segoe Script"/>
              </a:rPr>
              <a:t>Συνέπειες των αναβολικών στον άνθρωπο. ….................... </a:t>
            </a:r>
            <a:r>
              <a:rPr lang="el-GR" dirty="0" smtClean="0">
                <a:latin typeface="Segoe Script"/>
              </a:rPr>
              <a:t>Σελ. 11</a:t>
            </a:r>
            <a:endParaRPr lang="el-GR" dirty="0">
              <a:latin typeface="Segoe Script"/>
            </a:endParaRPr>
          </a:p>
          <a:p>
            <a:r>
              <a:rPr lang="el-GR" dirty="0" smtClean="0">
                <a:latin typeface="Segoe Script"/>
              </a:rPr>
              <a:t>Γιατί </a:t>
            </a:r>
            <a:r>
              <a:rPr lang="el-GR" dirty="0">
                <a:latin typeface="Segoe Script"/>
              </a:rPr>
              <a:t>δεν πρέπει να χρησιμοποιούμε αναβολικά; </a:t>
            </a:r>
            <a:r>
              <a:rPr lang="el-GR" dirty="0" smtClean="0">
                <a:latin typeface="Segoe Script"/>
              </a:rPr>
              <a:t>…..........Σελ</a:t>
            </a:r>
            <a:r>
              <a:rPr lang="el-GR" dirty="0">
                <a:latin typeface="Segoe Script"/>
              </a:rPr>
              <a:t>. </a:t>
            </a:r>
            <a:r>
              <a:rPr lang="el-GR" dirty="0" smtClean="0">
                <a:latin typeface="Segoe Script"/>
              </a:rPr>
              <a:t>17 </a:t>
            </a:r>
            <a:endParaRPr lang="el-GR" dirty="0">
              <a:latin typeface="Segoe Script"/>
            </a:endParaRPr>
          </a:p>
          <a:p>
            <a:r>
              <a:rPr lang="el-GR" dirty="0" smtClean="0">
                <a:latin typeface="Segoe Script"/>
              </a:rPr>
              <a:t>Πηγές </a:t>
            </a:r>
            <a:r>
              <a:rPr lang="el-GR" dirty="0">
                <a:latin typeface="Segoe Script"/>
              </a:rPr>
              <a:t>….............................................................................................. Σελ</a:t>
            </a:r>
            <a:r>
              <a:rPr lang="el-GR" dirty="0" smtClean="0">
                <a:latin typeface="Segoe Script"/>
              </a:rPr>
              <a:t>. 19</a:t>
            </a:r>
            <a:endParaRPr lang="el-GR" dirty="0">
              <a:latin typeface="Segoe Script"/>
            </a:endParaRPr>
          </a:p>
          <a:p>
            <a:pPr marL="0" indent="0">
              <a:buNone/>
            </a:pPr>
            <a:endParaRPr lang="el-GR" dirty="0">
              <a:latin typeface="Segoe Script"/>
            </a:endParaRPr>
          </a:p>
        </p:txBody>
      </p:sp>
    </p:spTree>
    <p:extLst>
      <p:ext uri="{BB962C8B-B14F-4D97-AF65-F5344CB8AC3E}">
        <p14:creationId xmlns:p14="http://schemas.microsoft.com/office/powerpoint/2010/main" val="1895086094"/>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extLst>
              <p:ext uri="{D42A27DB-BD31-4B8C-83A1-F6EECF244321}">
                <p14:modId xmlns:p14="http://schemas.microsoft.com/office/powerpoint/2010/main" val="4042957673"/>
              </p:ext>
            </p:extLst>
          </p:nvPr>
        </p:nvSpPr>
        <p:spPr/>
        <p:txBody>
          <a:bodyPr/>
          <a:lstStyle/>
          <a:p>
            <a:pPr algn="ctr"/>
            <a:r>
              <a:rPr lang="el-GR" sz="3600" i="1" u="sng" dirty="0">
                <a:latin typeface="Segoe Script"/>
              </a:rPr>
              <a:t>Τί είναι </a:t>
            </a:r>
            <a:r>
              <a:rPr lang="el-GR" sz="3600" i="1" u="sng" dirty="0" smtClean="0">
                <a:latin typeface="Segoe Script"/>
              </a:rPr>
              <a:t>τα αναβολικά;</a:t>
            </a:r>
            <a:endParaRPr lang="el-GR" i="1" u="sng" dirty="0"/>
          </a:p>
        </p:txBody>
      </p:sp>
      <p:sp>
        <p:nvSpPr>
          <p:cNvPr id="3" name="Θέση περιεχομένου 2"/>
          <p:cNvSpPr>
            <a:spLocks noGrp="1"/>
          </p:cNvSpPr>
          <p:nvPr>
            <p:ph idx="1"/>
            <p:extLst>
              <p:ext uri="{D42A27DB-BD31-4B8C-83A1-F6EECF244321}">
                <p14:modId xmlns:p14="http://schemas.microsoft.com/office/powerpoint/2010/main" val="3710070216"/>
              </p:ext>
            </p:extLst>
          </p:nvPr>
        </p:nvSpPr>
        <p:spPr/>
        <p:txBody>
          <a:bodyPr vert="horz" lIns="91440" tIns="45720" rIns="91440" bIns="45720" rtlCol="0" anchor="t">
            <a:normAutofit fontScale="92500" lnSpcReduction="20000"/>
          </a:bodyPr>
          <a:lstStyle/>
          <a:p>
            <a:pPr marL="0" indent="0" algn="just">
              <a:buNone/>
            </a:pPr>
            <a:r>
              <a:rPr lang="el-GR" dirty="0">
                <a:solidFill>
                  <a:srgbClr val="000000"/>
                </a:solidFill>
                <a:latin typeface="Century Gothic"/>
              </a:rPr>
              <a:t>  </a:t>
            </a:r>
            <a:r>
              <a:rPr lang="el-GR" dirty="0" smtClean="0">
                <a:solidFill>
                  <a:srgbClr val="000000"/>
                </a:solidFill>
                <a:latin typeface="Segoe Script"/>
              </a:rPr>
              <a:t>Αναβολικά : </a:t>
            </a:r>
            <a:r>
              <a:rPr lang="el-GR" dirty="0">
                <a:solidFill>
                  <a:srgbClr val="000000"/>
                </a:solidFill>
                <a:latin typeface="Segoe Script"/>
              </a:rPr>
              <a:t>είναι </a:t>
            </a:r>
            <a:r>
              <a:rPr lang="el-GR" dirty="0" smtClean="0">
                <a:solidFill>
                  <a:srgbClr val="000000"/>
                </a:solidFill>
                <a:latin typeface="Segoe Script"/>
              </a:rPr>
              <a:t>χημικές ουσίες </a:t>
            </a:r>
            <a:r>
              <a:rPr lang="el-GR" dirty="0" smtClean="0">
                <a:solidFill>
                  <a:srgbClr val="000000"/>
                </a:solidFill>
                <a:latin typeface="Segoe Script"/>
              </a:rPr>
              <a:t>οι οποίες </a:t>
            </a:r>
            <a:r>
              <a:rPr lang="el-GR" dirty="0" smtClean="0">
                <a:solidFill>
                  <a:srgbClr val="000000"/>
                </a:solidFill>
                <a:latin typeface="Segoe Script"/>
              </a:rPr>
              <a:t>ενισχύουν </a:t>
            </a:r>
            <a:r>
              <a:rPr lang="el-GR" dirty="0">
                <a:solidFill>
                  <a:srgbClr val="000000"/>
                </a:solidFill>
                <a:latin typeface="Segoe Script"/>
              </a:rPr>
              <a:t>την αναβολική διεργασία στον οργανισμό. Επηρεάζουν το μεταβολισμό των πρωτεϊνών διεγείροντας την </a:t>
            </a:r>
            <a:r>
              <a:rPr lang="el-GR" dirty="0" err="1">
                <a:solidFill>
                  <a:srgbClr val="000000"/>
                </a:solidFill>
                <a:latin typeface="Segoe Script"/>
              </a:rPr>
              <a:t>πρωτεϊνοσύνθεση</a:t>
            </a:r>
            <a:r>
              <a:rPr lang="el-GR" dirty="0">
                <a:solidFill>
                  <a:srgbClr val="000000"/>
                </a:solidFill>
                <a:latin typeface="Segoe Script"/>
              </a:rPr>
              <a:t> (αναβολική επίδραση) και αναστέλλοντας τη διάσπαση των πρωτεϊνών (</a:t>
            </a:r>
            <a:r>
              <a:rPr lang="el-GR" dirty="0" err="1">
                <a:solidFill>
                  <a:srgbClr val="000000"/>
                </a:solidFill>
                <a:latin typeface="Segoe Script"/>
              </a:rPr>
              <a:t>αντικαταβολική</a:t>
            </a:r>
            <a:r>
              <a:rPr lang="el-GR" dirty="0">
                <a:solidFill>
                  <a:srgbClr val="000000"/>
                </a:solidFill>
                <a:latin typeface="Segoe Script"/>
              </a:rPr>
              <a:t> δράση</a:t>
            </a:r>
            <a:r>
              <a:rPr lang="el-GR" dirty="0" smtClean="0">
                <a:solidFill>
                  <a:srgbClr val="000000"/>
                </a:solidFill>
                <a:latin typeface="Segoe Script"/>
              </a:rPr>
              <a:t>). </a:t>
            </a:r>
          </a:p>
          <a:p>
            <a:pPr marL="0" indent="0" algn="just">
              <a:buNone/>
            </a:pPr>
            <a:endParaRPr lang="el-GR" dirty="0">
              <a:solidFill>
                <a:srgbClr val="000000"/>
              </a:solidFill>
              <a:latin typeface="Century Gothic"/>
            </a:endParaRPr>
          </a:p>
          <a:p>
            <a:pPr marL="0" indent="0" algn="just">
              <a:buNone/>
            </a:pPr>
            <a:r>
              <a:rPr lang="el-GR" dirty="0">
                <a:solidFill>
                  <a:srgbClr val="000000"/>
                </a:solidFill>
                <a:latin typeface="Segoe Script"/>
              </a:rPr>
              <a:t>  Ορισμός: </a:t>
            </a:r>
            <a:r>
              <a:rPr lang="el-GR" b="1" dirty="0">
                <a:solidFill>
                  <a:srgbClr val="222222"/>
                </a:solidFill>
                <a:latin typeface="Segoe Script"/>
              </a:rPr>
              <a:t>αναβολικά</a:t>
            </a:r>
            <a:r>
              <a:rPr lang="el-GR" dirty="0">
                <a:solidFill>
                  <a:srgbClr val="222222"/>
                </a:solidFill>
                <a:latin typeface="Segoe Script"/>
              </a:rPr>
              <a:t> &lt; </a:t>
            </a:r>
            <a:r>
              <a:rPr lang="el-GR" dirty="0">
                <a:solidFill>
                  <a:srgbClr val="0B0080"/>
                </a:solidFill>
                <a:latin typeface="Segoe Script"/>
                <a:hlinkClick r:id="rId3"/>
              </a:rPr>
              <a:t>αναβολικός</a:t>
            </a:r>
            <a:r>
              <a:rPr lang="el-GR" dirty="0">
                <a:solidFill>
                  <a:srgbClr val="0B0080"/>
                </a:solidFill>
                <a:latin typeface="Segoe Script"/>
              </a:rPr>
              <a:t> </a:t>
            </a:r>
            <a:r>
              <a:rPr lang="el-GR" dirty="0">
                <a:solidFill>
                  <a:srgbClr val="222222"/>
                </a:solidFill>
                <a:latin typeface="Segoe Script"/>
              </a:rPr>
              <a:t>(</a:t>
            </a:r>
            <a:r>
              <a:rPr lang="el-GR" i="1" dirty="0">
                <a:solidFill>
                  <a:srgbClr val="0B0080"/>
                </a:solidFill>
                <a:latin typeface="Segoe Script"/>
                <a:hlinkClick r:id="rId4"/>
              </a:rPr>
              <a:t>φαρμακευτική</a:t>
            </a:r>
            <a:r>
              <a:rPr lang="el-GR" dirty="0">
                <a:solidFill>
                  <a:srgbClr val="222222"/>
                </a:solidFill>
                <a:latin typeface="Segoe Script"/>
              </a:rPr>
              <a:t>): γενική κατηγορία φαρμάκων που χορηγούνται για την αναβολική τους δράση στον μεταβολισμό των πρωτεϊνών, ειδικότερα σε περιπτώσεις </a:t>
            </a:r>
            <a:r>
              <a:rPr lang="el-GR" dirty="0" err="1">
                <a:solidFill>
                  <a:srgbClr val="222222"/>
                </a:solidFill>
                <a:latin typeface="Segoe Script"/>
              </a:rPr>
              <a:t>απλαστικής</a:t>
            </a:r>
            <a:r>
              <a:rPr lang="el-GR" dirty="0">
                <a:solidFill>
                  <a:srgbClr val="222222"/>
                </a:solidFill>
                <a:latin typeface="Segoe Script"/>
              </a:rPr>
              <a:t> αναιμίας, καρκίνο του μαστού και δευτερευόντως σε οστεοπόρωση. Πρόκειται για συνθετικά παράγωγα </a:t>
            </a:r>
            <a:r>
              <a:rPr lang="el-GR" dirty="0">
                <a:solidFill>
                  <a:srgbClr val="0B0080"/>
                </a:solidFill>
                <a:latin typeface="Segoe Script"/>
                <a:hlinkClick r:id="rId5"/>
              </a:rPr>
              <a:t>ορμονών</a:t>
            </a:r>
            <a:r>
              <a:rPr lang="el-GR" dirty="0"/>
              <a:t>.</a:t>
            </a:r>
          </a:p>
          <a:p>
            <a:pPr marL="0" indent="0">
              <a:buNone/>
            </a:pPr>
            <a:endParaRPr lang="el-GR" dirty="0">
              <a:solidFill>
                <a:srgbClr val="0B0080"/>
              </a:solidFill>
              <a:latin typeface="Segoe Script"/>
            </a:endParaRPr>
          </a:p>
        </p:txBody>
      </p:sp>
    </p:spTree>
    <p:extLst>
      <p:ext uri="{BB962C8B-B14F-4D97-AF65-F5344CB8AC3E}">
        <p14:creationId xmlns:p14="http://schemas.microsoft.com/office/powerpoint/2010/main" val="95940325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extLst>
              <p:ext uri="{D42A27DB-BD31-4B8C-83A1-F6EECF244321}">
                <p14:modId xmlns:p14="http://schemas.microsoft.com/office/powerpoint/2010/main" val="3904300141"/>
              </p:ext>
            </p:extLst>
          </p:nvPr>
        </p:nvSpPr>
        <p:spPr/>
        <p:txBody>
          <a:bodyPr>
            <a:normAutofit fontScale="90000"/>
          </a:bodyPr>
          <a:lstStyle/>
          <a:p>
            <a:pPr algn="ctr"/>
            <a:r>
              <a:rPr lang="el-GR" sz="3600" i="1" u="sng" dirty="0">
                <a:latin typeface="Segoe Script"/>
              </a:rPr>
              <a:t>Ποιές είναι οι ουσίες; Ποιά είναι τα αναβολικά;</a:t>
            </a:r>
            <a:endParaRPr lang="el-GR" i="1" u="sng" dirty="0"/>
          </a:p>
        </p:txBody>
      </p:sp>
      <p:sp>
        <p:nvSpPr>
          <p:cNvPr id="3" name="Θέση περιεχομένου 2"/>
          <p:cNvSpPr>
            <a:spLocks noGrp="1"/>
          </p:cNvSpPr>
          <p:nvPr>
            <p:ph idx="1"/>
            <p:extLst>
              <p:ext uri="{D42A27DB-BD31-4B8C-83A1-F6EECF244321}">
                <p14:modId xmlns:p14="http://schemas.microsoft.com/office/powerpoint/2010/main" val="3535128519"/>
              </p:ext>
            </p:extLst>
          </p:nvPr>
        </p:nvSpPr>
        <p:spPr>
          <a:xfrm>
            <a:off x="1066800" y="2103438"/>
            <a:ext cx="10058400" cy="4328192"/>
          </a:xfrm>
        </p:spPr>
        <p:txBody>
          <a:bodyPr vert="horz" lIns="91440" tIns="45720" rIns="91440" bIns="45720" rtlCol="0" anchor="t">
            <a:normAutofit/>
          </a:bodyPr>
          <a:lstStyle/>
          <a:p>
            <a:pPr marL="0" indent="0" algn="just">
              <a:buNone/>
            </a:pPr>
            <a:r>
              <a:rPr lang="el-GR" dirty="0"/>
              <a:t>  </a:t>
            </a:r>
            <a:r>
              <a:rPr lang="el-GR" dirty="0">
                <a:latin typeface="Segoe Script"/>
              </a:rPr>
              <a:t> </a:t>
            </a:r>
            <a:r>
              <a:rPr lang="el-GR" dirty="0">
                <a:latin typeface="Segoe Script"/>
              </a:rPr>
              <a:t>Μερικά από τα στεροειδή αναβολικά είναι:</a:t>
            </a:r>
          </a:p>
          <a:p>
            <a:pPr marL="0" indent="0" algn="just">
              <a:buNone/>
            </a:pPr>
            <a:endParaRPr lang="el-GR" dirty="0">
              <a:latin typeface="Segoe Script"/>
            </a:endParaRPr>
          </a:p>
          <a:p>
            <a:pPr algn="just"/>
            <a:r>
              <a:rPr lang="el-GR" dirty="0" smtClean="0">
                <a:latin typeface="Segoe Script"/>
              </a:rPr>
              <a:t>Τεστοστερόνη</a:t>
            </a:r>
          </a:p>
          <a:p>
            <a:pPr algn="just"/>
            <a:r>
              <a:rPr lang="el-GR" dirty="0" err="1" smtClean="0">
                <a:latin typeface="Segoe Script"/>
              </a:rPr>
              <a:t>Ανδροστενεδιόλη</a:t>
            </a:r>
            <a:r>
              <a:rPr lang="el-GR" dirty="0" smtClean="0">
                <a:latin typeface="Segoe Script"/>
              </a:rPr>
              <a:t> </a:t>
            </a:r>
            <a:endParaRPr lang="el-GR" dirty="0">
              <a:latin typeface="Segoe Script"/>
            </a:endParaRPr>
          </a:p>
          <a:p>
            <a:pPr algn="just"/>
            <a:r>
              <a:rPr lang="el-GR" dirty="0" err="1" smtClean="0">
                <a:latin typeface="Segoe Script"/>
              </a:rPr>
              <a:t>Νορανδροστενεδιόνη</a:t>
            </a:r>
            <a:endParaRPr lang="el-GR" dirty="0">
              <a:latin typeface="Segoe Script"/>
            </a:endParaRPr>
          </a:p>
          <a:p>
            <a:pPr algn="just"/>
            <a:r>
              <a:rPr lang="el-GR" dirty="0" err="1" smtClean="0">
                <a:latin typeface="Segoe Script"/>
              </a:rPr>
              <a:t>Νορανδροστενεδιόλη</a:t>
            </a:r>
            <a:endParaRPr lang="el-GR" dirty="0">
              <a:latin typeface="Segoe Script"/>
            </a:endParaRPr>
          </a:p>
          <a:p>
            <a:pPr algn="just"/>
            <a:r>
              <a:rPr lang="el-GR" dirty="0">
                <a:latin typeface="Segoe Script"/>
              </a:rPr>
              <a:t>DHEA (</a:t>
            </a:r>
            <a:r>
              <a:rPr lang="el-GR" dirty="0" err="1">
                <a:latin typeface="Segoe Script"/>
              </a:rPr>
              <a:t>διυδροεπιανδροστερόνη</a:t>
            </a:r>
            <a:r>
              <a:rPr lang="el-GR" dirty="0" smtClean="0">
                <a:latin typeface="Segoe Script"/>
              </a:rPr>
              <a:t>)</a:t>
            </a:r>
            <a:endParaRPr lang="el-GR" dirty="0">
              <a:latin typeface="Segoe Script"/>
            </a:endParaRPr>
          </a:p>
        </p:txBody>
      </p:sp>
    </p:spTree>
    <p:extLst>
      <p:ext uri="{BB962C8B-B14F-4D97-AF65-F5344CB8AC3E}">
        <p14:creationId xmlns:p14="http://schemas.microsoft.com/office/powerpoint/2010/main" val="3927821431"/>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Θέση περιεχομένου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31740" y="830651"/>
            <a:ext cx="4039095" cy="5360642"/>
          </a:xfrm>
        </p:spPr>
      </p:pic>
    </p:spTree>
    <p:extLst>
      <p:ext uri="{BB962C8B-B14F-4D97-AF65-F5344CB8AC3E}">
        <p14:creationId xmlns:p14="http://schemas.microsoft.com/office/powerpoint/2010/main" val="235043758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smtClean="0">
                <a:latin typeface="Segoe Script" panose="030B0504020000000003" pitchFamily="66" charset="0"/>
              </a:rPr>
              <a:t>Κατηγορίες αναβολικών στεροειδών</a:t>
            </a:r>
            <a:endParaRPr lang="el-GR" sz="3600" dirty="0">
              <a:latin typeface="Segoe Script" panose="030B0504020000000003" pitchFamily="66" charset="0"/>
            </a:endParaRPr>
          </a:p>
        </p:txBody>
      </p:sp>
      <p:sp>
        <p:nvSpPr>
          <p:cNvPr id="3" name="Θέση περιεχομένου 2"/>
          <p:cNvSpPr>
            <a:spLocks noGrp="1"/>
          </p:cNvSpPr>
          <p:nvPr>
            <p:ph idx="1"/>
          </p:nvPr>
        </p:nvSpPr>
        <p:spPr>
          <a:xfrm>
            <a:off x="1066800" y="2103120"/>
            <a:ext cx="10058400" cy="4137042"/>
          </a:xfrm>
        </p:spPr>
        <p:txBody>
          <a:bodyPr>
            <a:normAutofit fontScale="85000" lnSpcReduction="20000"/>
          </a:bodyPr>
          <a:lstStyle/>
          <a:p>
            <a:pPr marL="0" indent="0">
              <a:buNone/>
            </a:pPr>
            <a:r>
              <a:rPr lang="el-GR" dirty="0">
                <a:latin typeface="Segoe Script" panose="030B0504020000000003" pitchFamily="66" charset="0"/>
              </a:rPr>
              <a:t>Τα αναβολικά χωρίζονται στα φυσικά και στα συνθετικά</a:t>
            </a:r>
            <a:r>
              <a:rPr lang="el-GR" dirty="0" smtClean="0">
                <a:latin typeface="Segoe Script" panose="030B0504020000000003" pitchFamily="66" charset="0"/>
              </a:rPr>
              <a:t>.</a:t>
            </a:r>
          </a:p>
          <a:p>
            <a:pPr marL="0" indent="0">
              <a:buNone/>
            </a:pPr>
            <a:r>
              <a:rPr lang="el-GR" dirty="0" smtClean="0">
                <a:latin typeface="Segoe Script" panose="030B0504020000000003" pitchFamily="66" charset="0"/>
              </a:rPr>
              <a:t> </a:t>
            </a:r>
            <a:r>
              <a:rPr lang="el-GR" dirty="0" smtClean="0">
                <a:solidFill>
                  <a:schemeClr val="tx1"/>
                </a:solidFill>
                <a:latin typeface="Segoe Script" panose="030B0504020000000003" pitchFamily="66" charset="0"/>
              </a:rPr>
              <a:t>1.Φυσικά αναβολικά </a:t>
            </a:r>
          </a:p>
          <a:p>
            <a:pPr marL="0" indent="185738" algn="just">
              <a:buNone/>
            </a:pPr>
            <a:r>
              <a:rPr lang="el-GR" dirty="0" smtClean="0">
                <a:latin typeface="Segoe Script" panose="030B0504020000000003" pitchFamily="66" charset="0"/>
              </a:rPr>
              <a:t>Από </a:t>
            </a:r>
            <a:r>
              <a:rPr lang="el-GR" dirty="0">
                <a:latin typeface="Segoe Script" panose="030B0504020000000003" pitchFamily="66" charset="0"/>
              </a:rPr>
              <a:t>τις ουσίες που φυσιολογικά υπάρχουν στον ανθρώπινο </a:t>
            </a:r>
            <a:r>
              <a:rPr lang="el-GR" dirty="0" err="1">
                <a:latin typeface="Segoe Script" panose="030B0504020000000003" pitchFamily="66" charset="0"/>
              </a:rPr>
              <a:t>οργανισµό</a:t>
            </a:r>
            <a:r>
              <a:rPr lang="el-GR" dirty="0">
                <a:latin typeface="Segoe Script" panose="030B0504020000000003" pitchFamily="66" charset="0"/>
              </a:rPr>
              <a:t>, ισχυρή αναβολική δράση διαπιστώθηκε ότι έχουν τα ανδρογόνα, δηλαδή οι ανδρικές γεννητικές </a:t>
            </a:r>
            <a:r>
              <a:rPr lang="el-GR" dirty="0" err="1">
                <a:latin typeface="Segoe Script" panose="030B0504020000000003" pitchFamily="66" charset="0"/>
              </a:rPr>
              <a:t>ορµόνες</a:t>
            </a:r>
            <a:r>
              <a:rPr lang="el-GR" dirty="0">
                <a:latin typeface="Segoe Script" panose="030B0504020000000003" pitchFamily="66" charset="0"/>
              </a:rPr>
              <a:t>, που παράγονται κυρίως από τους όρχεις και δευτερευόντως από τα επινεφρίδια και </a:t>
            </a:r>
            <a:r>
              <a:rPr lang="el-GR" dirty="0" err="1">
                <a:latin typeface="Segoe Script" panose="030B0504020000000003" pitchFamily="66" charset="0"/>
              </a:rPr>
              <a:t>χηµικά</a:t>
            </a:r>
            <a:r>
              <a:rPr lang="el-GR" dirty="0">
                <a:latin typeface="Segoe Script" panose="030B0504020000000003" pitchFamily="66" charset="0"/>
              </a:rPr>
              <a:t> ανήκουν στα στεροειδή. Το </a:t>
            </a:r>
            <a:r>
              <a:rPr lang="el-GR" dirty="0" err="1">
                <a:latin typeface="Segoe Script" panose="030B0504020000000003" pitchFamily="66" charset="0"/>
              </a:rPr>
              <a:t>σηµαντικότερο</a:t>
            </a:r>
            <a:r>
              <a:rPr lang="el-GR" dirty="0">
                <a:latin typeface="Segoe Script" panose="030B0504020000000003" pitchFamily="66" charset="0"/>
              </a:rPr>
              <a:t> από τα φυσικά ανδρογόνα είναι η τεστοστερόνη και µ</a:t>
            </a:r>
            <a:r>
              <a:rPr lang="el-GR" dirty="0" err="1">
                <a:latin typeface="Segoe Script" panose="030B0504020000000003" pitchFamily="66" charset="0"/>
              </a:rPr>
              <a:t>ικρότερης</a:t>
            </a:r>
            <a:r>
              <a:rPr lang="el-GR" dirty="0">
                <a:latin typeface="Segoe Script" panose="030B0504020000000003" pitchFamily="66" charset="0"/>
              </a:rPr>
              <a:t> </a:t>
            </a:r>
            <a:r>
              <a:rPr lang="el-GR" dirty="0" err="1">
                <a:latin typeface="Segoe Script" panose="030B0504020000000003" pitchFamily="66" charset="0"/>
              </a:rPr>
              <a:t>σηµασίας</a:t>
            </a:r>
            <a:r>
              <a:rPr lang="el-GR" dirty="0">
                <a:latin typeface="Segoe Script" panose="030B0504020000000003" pitchFamily="66" charset="0"/>
              </a:rPr>
              <a:t> είναι η ∆4-ανδροστενδιόνη και η </a:t>
            </a:r>
            <a:r>
              <a:rPr lang="el-GR" dirty="0" err="1">
                <a:latin typeface="Segoe Script" panose="030B0504020000000003" pitchFamily="66" charset="0"/>
              </a:rPr>
              <a:t>δεϋδροεπιανδροστερόνη</a:t>
            </a:r>
            <a:r>
              <a:rPr lang="el-GR" dirty="0">
                <a:latin typeface="Segoe Script" panose="030B0504020000000003" pitchFamily="66" charset="0"/>
              </a:rPr>
              <a:t>. </a:t>
            </a:r>
            <a:r>
              <a:rPr lang="el-GR" dirty="0" smtClean="0">
                <a:latin typeface="Segoe Script" panose="030B0504020000000003" pitchFamily="66" charset="0"/>
              </a:rPr>
              <a:t> </a:t>
            </a:r>
            <a:r>
              <a:rPr lang="el-GR" dirty="0">
                <a:latin typeface="Segoe Script" panose="030B0504020000000003" pitchFamily="66" charset="0"/>
              </a:rPr>
              <a:t>Η τεστοστερόνη </a:t>
            </a:r>
            <a:r>
              <a:rPr lang="el-GR" dirty="0" err="1">
                <a:latin typeface="Segoe Script" panose="030B0504020000000003" pitchFamily="66" charset="0"/>
              </a:rPr>
              <a:t>χρησιµοποιείται</a:t>
            </a:r>
            <a:r>
              <a:rPr lang="el-GR" dirty="0">
                <a:latin typeface="Segoe Script" panose="030B0504020000000003" pitchFamily="66" charset="0"/>
              </a:rPr>
              <a:t> ως ανδρογόνο στον άνδρα. Η τεστοστερόνη χορηγείται σε κακή λειτουργία των όρχεων, στην καθυστέρηση ανάπτυξης των αντρικών χαρακτηριστικών και σε νεαρά </a:t>
            </a:r>
            <a:r>
              <a:rPr lang="el-GR" dirty="0" err="1">
                <a:latin typeface="Segoe Script" panose="030B0504020000000003" pitchFamily="66" charset="0"/>
              </a:rPr>
              <a:t>άτοµα</a:t>
            </a:r>
            <a:r>
              <a:rPr lang="el-GR" dirty="0">
                <a:latin typeface="Segoe Script" panose="030B0504020000000003" pitchFamily="66" charset="0"/>
              </a:rPr>
              <a:t> για την </a:t>
            </a:r>
            <a:r>
              <a:rPr lang="el-GR" dirty="0" err="1">
                <a:latin typeface="Segoe Script" panose="030B0504020000000003" pitchFamily="66" charset="0"/>
              </a:rPr>
              <a:t>καταπολέµηση</a:t>
            </a:r>
            <a:r>
              <a:rPr lang="el-GR" dirty="0">
                <a:latin typeface="Segoe Script" panose="030B0504020000000003" pitchFamily="66" charset="0"/>
              </a:rPr>
              <a:t> της πρόωρης γήρανσης. Στην γυναίκα δρουν σαν </a:t>
            </a:r>
            <a:r>
              <a:rPr lang="el-GR" dirty="0" err="1">
                <a:latin typeface="Segoe Script" panose="030B0504020000000003" pitchFamily="66" charset="0"/>
              </a:rPr>
              <a:t>αντιοιστρογόνα</a:t>
            </a:r>
            <a:r>
              <a:rPr lang="el-GR" dirty="0">
                <a:latin typeface="Segoe Script" panose="030B0504020000000003" pitchFamily="66" charset="0"/>
              </a:rPr>
              <a:t> </a:t>
            </a:r>
            <a:r>
              <a:rPr lang="el-GR" dirty="0" err="1">
                <a:latin typeface="Segoe Script" panose="030B0504020000000003" pitchFamily="66" charset="0"/>
              </a:rPr>
              <a:t>χρησιµοποιούνται</a:t>
            </a:r>
            <a:r>
              <a:rPr lang="el-GR" dirty="0">
                <a:latin typeface="Segoe Script" panose="030B0504020000000003" pitchFamily="66" charset="0"/>
              </a:rPr>
              <a:t> σε </a:t>
            </a:r>
            <a:r>
              <a:rPr lang="el-GR" dirty="0" err="1">
                <a:latin typeface="Segoe Script" panose="030B0504020000000003" pitchFamily="66" charset="0"/>
              </a:rPr>
              <a:t>ανωµαλίες</a:t>
            </a:r>
            <a:r>
              <a:rPr lang="el-GR" dirty="0">
                <a:latin typeface="Segoe Script" panose="030B0504020000000003" pitchFamily="66" charset="0"/>
              </a:rPr>
              <a:t> της </a:t>
            </a:r>
            <a:r>
              <a:rPr lang="el-GR" dirty="0" err="1">
                <a:latin typeface="Segoe Script" panose="030B0504020000000003" pitchFamily="66" charset="0"/>
              </a:rPr>
              <a:t>κλιµακτηρίου</a:t>
            </a:r>
            <a:r>
              <a:rPr lang="el-GR" dirty="0">
                <a:latin typeface="Segoe Script" panose="030B0504020000000003" pitchFamily="66" charset="0"/>
              </a:rPr>
              <a:t>, σε καρκίνο του µαστού για αναστολή του </a:t>
            </a:r>
            <a:r>
              <a:rPr lang="el-GR" dirty="0" err="1">
                <a:latin typeface="Segoe Script" panose="030B0504020000000003" pitchFamily="66" charset="0"/>
              </a:rPr>
              <a:t>γαλακτισµού</a:t>
            </a:r>
            <a:r>
              <a:rPr lang="el-GR" dirty="0">
                <a:latin typeface="Segoe Script" panose="030B0504020000000003" pitchFamily="66" charset="0"/>
              </a:rPr>
              <a:t>, σε </a:t>
            </a:r>
            <a:r>
              <a:rPr lang="el-GR" dirty="0" err="1">
                <a:latin typeface="Segoe Script" panose="030B0504020000000003" pitchFamily="66" charset="0"/>
              </a:rPr>
              <a:t>συµφορητική</a:t>
            </a:r>
            <a:r>
              <a:rPr lang="el-GR" dirty="0">
                <a:latin typeface="Segoe Script" panose="030B0504020000000003" pitchFamily="66" charset="0"/>
              </a:rPr>
              <a:t> διόγκωση του µαστού µ</a:t>
            </a:r>
            <a:r>
              <a:rPr lang="el-GR" dirty="0" err="1">
                <a:latin typeface="Segoe Script" panose="030B0504020000000003" pitchFamily="66" charset="0"/>
              </a:rPr>
              <a:t>ετά</a:t>
            </a:r>
            <a:r>
              <a:rPr lang="el-GR" dirty="0">
                <a:latin typeface="Segoe Script" panose="030B0504020000000003" pitchFamily="66" charset="0"/>
              </a:rPr>
              <a:t> τον τοκετό.</a:t>
            </a:r>
          </a:p>
        </p:txBody>
      </p:sp>
    </p:spTree>
    <p:extLst>
      <p:ext uri="{BB962C8B-B14F-4D97-AF65-F5344CB8AC3E}">
        <p14:creationId xmlns:p14="http://schemas.microsoft.com/office/powerpoint/2010/main" val="356168742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66800" y="642594"/>
            <a:ext cx="10058400" cy="1186206"/>
          </a:xfrm>
        </p:spPr>
        <p:txBody>
          <a:bodyPr>
            <a:normAutofit/>
          </a:bodyPr>
          <a:lstStyle/>
          <a:p>
            <a:pPr algn="ctr"/>
            <a:r>
              <a:rPr lang="el-GR" sz="3600" dirty="0">
                <a:solidFill>
                  <a:srgbClr val="1485A4"/>
                </a:solidFill>
                <a:latin typeface="Segoe Script"/>
              </a:rPr>
              <a:t>Συνθετικά αναβολικά</a:t>
            </a:r>
            <a:endParaRPr lang="el-GR" sz="3600" dirty="0"/>
          </a:p>
        </p:txBody>
      </p:sp>
      <p:sp>
        <p:nvSpPr>
          <p:cNvPr id="3" name="Θέση περιεχομένου 2"/>
          <p:cNvSpPr>
            <a:spLocks noGrp="1"/>
          </p:cNvSpPr>
          <p:nvPr>
            <p:ph idx="1"/>
            <p:extLst>
              <p:ext uri="{D42A27DB-BD31-4B8C-83A1-F6EECF244321}">
                <p14:modId xmlns:p14="http://schemas.microsoft.com/office/powerpoint/2010/main" val="211531663"/>
              </p:ext>
            </p:extLst>
          </p:nvPr>
        </p:nvSpPr>
        <p:spPr/>
        <p:txBody>
          <a:bodyPr vert="horz" lIns="91440" tIns="45720" rIns="91440" bIns="45720" rtlCol="0" anchor="t">
            <a:normAutofit fontScale="77500" lnSpcReduction="20000"/>
          </a:bodyPr>
          <a:lstStyle/>
          <a:p>
            <a:pPr marL="0" indent="0">
              <a:buNone/>
            </a:pPr>
            <a:r>
              <a:rPr lang="el-GR" dirty="0"/>
              <a:t>  </a:t>
            </a:r>
            <a:r>
              <a:rPr lang="el-GR" dirty="0">
                <a:solidFill>
                  <a:srgbClr val="000000"/>
                </a:solidFill>
                <a:latin typeface="Century Gothic"/>
              </a:rPr>
              <a:t> </a:t>
            </a:r>
            <a:r>
              <a:rPr lang="el-GR" dirty="0">
                <a:latin typeface="Segoe Script"/>
              </a:rPr>
              <a:t>Τα συνθετικά αναβολικά είναι παράγωγα της τεστοστερόνης και από αυτά συνηθέστερα </a:t>
            </a:r>
            <a:r>
              <a:rPr lang="el-GR" dirty="0" err="1">
                <a:latin typeface="Segoe Script"/>
              </a:rPr>
              <a:t>χρησιµοποιούνται</a:t>
            </a:r>
            <a:r>
              <a:rPr lang="el-GR" dirty="0">
                <a:latin typeface="Segoe Script"/>
              </a:rPr>
              <a:t> η </a:t>
            </a:r>
            <a:r>
              <a:rPr lang="el-GR" dirty="0" err="1">
                <a:latin typeface="Segoe Script"/>
              </a:rPr>
              <a:t>νανδρολόνη</a:t>
            </a:r>
            <a:r>
              <a:rPr lang="el-GR" dirty="0">
                <a:latin typeface="Segoe Script"/>
              </a:rPr>
              <a:t>, η µ</a:t>
            </a:r>
            <a:r>
              <a:rPr lang="el-GR" dirty="0" err="1">
                <a:latin typeface="Segoe Script"/>
              </a:rPr>
              <a:t>εθενολόνη</a:t>
            </a:r>
            <a:r>
              <a:rPr lang="el-GR" dirty="0">
                <a:latin typeface="Segoe Script"/>
              </a:rPr>
              <a:t> και η </a:t>
            </a:r>
            <a:r>
              <a:rPr lang="el-GR" dirty="0" err="1">
                <a:latin typeface="Segoe Script"/>
              </a:rPr>
              <a:t>οξυµεθολόνη</a:t>
            </a:r>
            <a:r>
              <a:rPr lang="el-GR" dirty="0">
                <a:latin typeface="Segoe Script"/>
              </a:rPr>
              <a:t>. ∆</a:t>
            </a:r>
            <a:r>
              <a:rPr lang="el-GR" dirty="0" err="1">
                <a:latin typeface="Segoe Script"/>
              </a:rPr>
              <a:t>υστυχώς</a:t>
            </a:r>
            <a:r>
              <a:rPr lang="el-GR" dirty="0">
                <a:latin typeface="Segoe Script"/>
              </a:rPr>
              <a:t> όλα διατηρούν, αν και </a:t>
            </a:r>
            <a:r>
              <a:rPr lang="el-GR" dirty="0" err="1">
                <a:latin typeface="Segoe Script"/>
              </a:rPr>
              <a:t>εξασθενηµένη</a:t>
            </a:r>
            <a:r>
              <a:rPr lang="el-GR" dirty="0">
                <a:latin typeface="Segoe Script"/>
              </a:rPr>
              <a:t>, την ανδρογόνο δράση τους. Από την άλλη πλευρά η αναβολική τους δράση δεν </a:t>
            </a:r>
            <a:r>
              <a:rPr lang="el-GR" dirty="0" smtClean="0">
                <a:latin typeface="Segoe Script"/>
              </a:rPr>
              <a:t>έδωσε τα</a:t>
            </a:r>
            <a:r>
              <a:rPr lang="el-GR" dirty="0">
                <a:latin typeface="Segoe Script"/>
              </a:rPr>
              <a:t> </a:t>
            </a:r>
            <a:r>
              <a:rPr lang="el-GR" dirty="0" err="1" smtClean="0">
                <a:latin typeface="Segoe Script"/>
              </a:rPr>
              <a:t>αναµενόµενα</a:t>
            </a:r>
            <a:r>
              <a:rPr lang="el-GR" dirty="0">
                <a:latin typeface="Segoe Script"/>
              </a:rPr>
              <a:t> </a:t>
            </a:r>
            <a:r>
              <a:rPr lang="el-GR" dirty="0" err="1">
                <a:latin typeface="Segoe Script"/>
              </a:rPr>
              <a:t>αποτελέσµατα</a:t>
            </a:r>
            <a:r>
              <a:rPr lang="el-GR" dirty="0">
                <a:latin typeface="Segoe Script"/>
              </a:rPr>
              <a:t> στην </a:t>
            </a:r>
            <a:r>
              <a:rPr lang="el-GR" dirty="0" err="1">
                <a:latin typeface="Segoe Script"/>
              </a:rPr>
              <a:t>αντιµετώπιση</a:t>
            </a:r>
            <a:r>
              <a:rPr lang="el-GR" dirty="0">
                <a:latin typeface="Segoe Script"/>
              </a:rPr>
              <a:t> σοβαρών καταστάσεων, όπως η </a:t>
            </a:r>
            <a:r>
              <a:rPr lang="el-GR" dirty="0" err="1">
                <a:latin typeface="Segoe Script"/>
              </a:rPr>
              <a:t>απλαστική</a:t>
            </a:r>
            <a:r>
              <a:rPr lang="el-GR" dirty="0">
                <a:latin typeface="Segoe Script"/>
              </a:rPr>
              <a:t> </a:t>
            </a:r>
            <a:r>
              <a:rPr lang="el-GR" dirty="0" err="1">
                <a:latin typeface="Segoe Script"/>
              </a:rPr>
              <a:t>αναιµία</a:t>
            </a:r>
            <a:r>
              <a:rPr lang="el-GR" dirty="0">
                <a:latin typeface="Segoe Script"/>
              </a:rPr>
              <a:t>, η καχεξία των καρκινοπαθών ή η γεροντική εξάντληση. </a:t>
            </a:r>
            <a:endParaRPr lang="el-GR" dirty="0" smtClean="0">
              <a:latin typeface="Segoe Script"/>
            </a:endParaRPr>
          </a:p>
          <a:p>
            <a:pPr marL="0" indent="0">
              <a:buNone/>
            </a:pPr>
            <a:r>
              <a:rPr lang="el-GR" dirty="0" smtClean="0">
                <a:latin typeface="Segoe Script"/>
              </a:rPr>
              <a:t> Η </a:t>
            </a:r>
            <a:r>
              <a:rPr lang="el-GR" dirty="0">
                <a:latin typeface="Segoe Script"/>
              </a:rPr>
              <a:t>ενίσχυση του µ</a:t>
            </a:r>
            <a:r>
              <a:rPr lang="el-GR" dirty="0" err="1">
                <a:latin typeface="Segoe Script"/>
              </a:rPr>
              <a:t>υϊκού</a:t>
            </a:r>
            <a:r>
              <a:rPr lang="el-GR" dirty="0">
                <a:latin typeface="Segoe Script"/>
              </a:rPr>
              <a:t> </a:t>
            </a:r>
            <a:r>
              <a:rPr lang="el-GR" dirty="0" err="1">
                <a:latin typeface="Segoe Script"/>
              </a:rPr>
              <a:t>συστήµατος</a:t>
            </a:r>
            <a:r>
              <a:rPr lang="el-GR" dirty="0">
                <a:latin typeface="Segoe Script"/>
              </a:rPr>
              <a:t> </a:t>
            </a:r>
            <a:r>
              <a:rPr lang="el-GR" dirty="0" err="1">
                <a:latin typeface="Segoe Script"/>
              </a:rPr>
              <a:t>αναµφίβολα</a:t>
            </a:r>
            <a:r>
              <a:rPr lang="el-GR" dirty="0">
                <a:latin typeface="Segoe Script"/>
              </a:rPr>
              <a:t> βοηθά στη βελτίωση των αθλητικών επιδόσεων. Αυτό οδήγησε στην ευρεία χρήση αναβολικών από αθλητές που κάνουν πρωταθλητισμό, παρά τις </a:t>
            </a:r>
            <a:r>
              <a:rPr lang="el-GR" dirty="0" err="1">
                <a:latin typeface="Segoe Script"/>
              </a:rPr>
              <a:t>επίσηµες</a:t>
            </a:r>
            <a:r>
              <a:rPr lang="el-GR" dirty="0">
                <a:latin typeface="Segoe Script"/>
              </a:rPr>
              <a:t> απαγορεύσεις που ισχύουν διεθνώς</a:t>
            </a:r>
            <a:r>
              <a:rPr lang="el-GR" dirty="0" smtClean="0">
                <a:latin typeface="Segoe Script"/>
              </a:rPr>
              <a:t>.</a:t>
            </a:r>
          </a:p>
          <a:p>
            <a:pPr marL="0" indent="0">
              <a:buNone/>
            </a:pPr>
            <a:r>
              <a:rPr lang="el-GR" dirty="0" smtClean="0">
                <a:latin typeface="Segoe Script"/>
              </a:rPr>
              <a:t> </a:t>
            </a:r>
            <a:r>
              <a:rPr lang="el-GR" dirty="0">
                <a:latin typeface="Segoe Script"/>
              </a:rPr>
              <a:t>Η χρήση όμως αυτή δημιουργεί πολλά δυσάρεστα επακόλουθα για τους αθλητές, ενώ παράλληλα τους εκθέτει σε σοβαρούς </a:t>
            </a:r>
            <a:r>
              <a:rPr lang="el-GR" dirty="0" smtClean="0">
                <a:latin typeface="Segoe Script"/>
              </a:rPr>
              <a:t>μελλοντικούς </a:t>
            </a:r>
            <a:r>
              <a:rPr lang="el-GR" dirty="0">
                <a:latin typeface="Segoe Script"/>
              </a:rPr>
              <a:t>κινδύνους. </a:t>
            </a:r>
            <a:endParaRPr lang="el-GR" dirty="0"/>
          </a:p>
        </p:txBody>
      </p:sp>
    </p:spTree>
    <p:extLst>
      <p:ext uri="{BB962C8B-B14F-4D97-AF65-F5344CB8AC3E}">
        <p14:creationId xmlns:p14="http://schemas.microsoft.com/office/powerpoint/2010/main" val="2972583991"/>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08233" y="1482811"/>
            <a:ext cx="6561566" cy="4374378"/>
          </a:xfrm>
        </p:spPr>
      </p:pic>
    </p:spTree>
    <p:extLst>
      <p:ext uri="{BB962C8B-B14F-4D97-AF65-F5344CB8AC3E}">
        <p14:creationId xmlns:p14="http://schemas.microsoft.com/office/powerpoint/2010/main" val="1867355849"/>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dirty="0" smtClean="0">
                <a:latin typeface="Segoe Script" panose="030B0504020000000003" pitchFamily="66" charset="0"/>
              </a:rPr>
              <a:t>Τρόποι χορήγησης</a:t>
            </a:r>
            <a:endParaRPr lang="el-GR" sz="3600" dirty="0">
              <a:latin typeface="Segoe Script" panose="030B0504020000000003" pitchFamily="66" charset="0"/>
            </a:endParaRPr>
          </a:p>
        </p:txBody>
      </p:sp>
      <p:sp>
        <p:nvSpPr>
          <p:cNvPr id="3" name="Θέση περιεχομένου 2"/>
          <p:cNvSpPr>
            <a:spLocks noGrp="1"/>
          </p:cNvSpPr>
          <p:nvPr>
            <p:ph idx="1"/>
            <p:extLst>
              <p:ext uri="{D42A27DB-BD31-4B8C-83A1-F6EECF244321}">
                <p14:modId xmlns:p14="http://schemas.microsoft.com/office/powerpoint/2010/main" val="90675216"/>
              </p:ext>
            </p:extLst>
          </p:nvPr>
        </p:nvSpPr>
        <p:spPr>
          <a:xfrm>
            <a:off x="1391323" y="2211860"/>
            <a:ext cx="9036423" cy="3892378"/>
          </a:xfrm>
        </p:spPr>
        <p:txBody>
          <a:bodyPr vert="horz" lIns="91440" tIns="45720" rIns="91440" bIns="45720" rtlCol="0" anchor="t">
            <a:normAutofit fontScale="62500" lnSpcReduction="20000"/>
          </a:bodyPr>
          <a:lstStyle/>
          <a:p>
            <a:pPr marL="0" indent="0" algn="just">
              <a:buNone/>
            </a:pPr>
            <a:r>
              <a:rPr lang="el-GR" sz="2600" dirty="0"/>
              <a:t> </a:t>
            </a:r>
            <a:r>
              <a:rPr lang="el-GR" sz="3200" dirty="0"/>
              <a:t> </a:t>
            </a:r>
            <a:r>
              <a:rPr lang="el-GR" sz="3200" dirty="0">
                <a:latin typeface="Segoe Script"/>
              </a:rPr>
              <a:t>Επίσης ένα αναβολικό η </a:t>
            </a:r>
            <a:r>
              <a:rPr lang="el-GR" sz="3200" dirty="0" err="1" smtClean="0">
                <a:latin typeface="Segoe Script"/>
              </a:rPr>
              <a:t>στανοζολόλη</a:t>
            </a:r>
            <a:r>
              <a:rPr lang="el-GR" sz="3200" dirty="0">
                <a:latin typeface="Segoe Script"/>
              </a:rPr>
              <a:t> διακρίνεται σε δύο µ</a:t>
            </a:r>
            <a:r>
              <a:rPr lang="el-GR" sz="3200" dirty="0" err="1">
                <a:latin typeface="Segoe Script"/>
              </a:rPr>
              <a:t>ορφές</a:t>
            </a:r>
            <a:r>
              <a:rPr lang="el-GR" sz="3200" dirty="0">
                <a:latin typeface="Segoe Script"/>
              </a:rPr>
              <a:t>: </a:t>
            </a:r>
            <a:endParaRPr lang="el-GR" sz="3200" dirty="0">
              <a:latin typeface="Century Gothic"/>
            </a:endParaRPr>
          </a:p>
          <a:p>
            <a:pPr marL="0" indent="0" algn="just">
              <a:buNone/>
            </a:pPr>
            <a:r>
              <a:rPr lang="el-GR" sz="3200" dirty="0">
                <a:solidFill>
                  <a:srgbClr val="1485A4"/>
                </a:solidFill>
                <a:latin typeface="Segoe Script"/>
              </a:rPr>
              <a:t>1. </a:t>
            </a:r>
            <a:r>
              <a:rPr lang="el-GR" sz="3200" dirty="0" err="1">
                <a:solidFill>
                  <a:srgbClr val="1485A4"/>
                </a:solidFill>
                <a:latin typeface="Segoe Script"/>
              </a:rPr>
              <a:t>Ενέσιµη</a:t>
            </a:r>
            <a:r>
              <a:rPr lang="el-GR" sz="3200" dirty="0" smtClean="0">
                <a:solidFill>
                  <a:srgbClr val="1485A4"/>
                </a:solidFill>
                <a:latin typeface="Segoe Script"/>
              </a:rPr>
              <a:t>:</a:t>
            </a:r>
          </a:p>
          <a:p>
            <a:pPr marL="0" indent="185738" algn="just">
              <a:buNone/>
            </a:pPr>
            <a:r>
              <a:rPr lang="el-GR" sz="2900" dirty="0" smtClean="0">
                <a:latin typeface="Segoe Script"/>
              </a:rPr>
              <a:t>Από </a:t>
            </a:r>
            <a:r>
              <a:rPr lang="el-GR" sz="2900" dirty="0">
                <a:latin typeface="Segoe Script"/>
              </a:rPr>
              <a:t>περιοδικά, έρευνες και </a:t>
            </a:r>
            <a:r>
              <a:rPr lang="el-GR" sz="2900" dirty="0" err="1">
                <a:latin typeface="Segoe Script"/>
              </a:rPr>
              <a:t>εµπειρικές</a:t>
            </a:r>
            <a:r>
              <a:rPr lang="el-GR" sz="2900" dirty="0">
                <a:latin typeface="Segoe Script"/>
              </a:rPr>
              <a:t> </a:t>
            </a:r>
            <a:r>
              <a:rPr lang="el-GR" sz="2900" dirty="0" err="1">
                <a:latin typeface="Segoe Script"/>
              </a:rPr>
              <a:t>γνώµες</a:t>
            </a:r>
            <a:r>
              <a:rPr lang="el-GR" sz="2900" dirty="0">
                <a:latin typeface="Segoe Script"/>
              </a:rPr>
              <a:t> έχει διαπιστωθεί ότι η </a:t>
            </a:r>
            <a:r>
              <a:rPr lang="el-GR" sz="2900" dirty="0" err="1">
                <a:latin typeface="Segoe Script"/>
              </a:rPr>
              <a:t>ενέσιµη</a:t>
            </a:r>
            <a:r>
              <a:rPr lang="el-GR" sz="2900" dirty="0">
                <a:latin typeface="Segoe Script"/>
              </a:rPr>
              <a:t> µ</a:t>
            </a:r>
            <a:r>
              <a:rPr lang="el-GR" sz="2900" dirty="0" err="1">
                <a:latin typeface="Segoe Script"/>
              </a:rPr>
              <a:t>ορφή</a:t>
            </a:r>
            <a:r>
              <a:rPr lang="el-GR" sz="2900" dirty="0">
                <a:latin typeface="Segoe Script"/>
              </a:rPr>
              <a:t> είναι πιο αποδοτική </a:t>
            </a:r>
            <a:r>
              <a:rPr lang="el-GR" sz="2900" dirty="0" err="1">
                <a:latin typeface="Segoe Script"/>
              </a:rPr>
              <a:t>απ΄αυτή</a:t>
            </a:r>
            <a:r>
              <a:rPr lang="el-GR" sz="2900" dirty="0">
                <a:latin typeface="Segoe Script"/>
              </a:rPr>
              <a:t> των χαπιών. Πρέπει να χορηγείται τακτικά και σε µ</a:t>
            </a:r>
            <a:r>
              <a:rPr lang="el-GR" sz="2900" dirty="0" err="1">
                <a:latin typeface="Segoe Script"/>
              </a:rPr>
              <a:t>ετρηµένα</a:t>
            </a:r>
            <a:r>
              <a:rPr lang="el-GR" sz="2900" dirty="0">
                <a:latin typeface="Segoe Script"/>
              </a:rPr>
              <a:t> χρονικά </a:t>
            </a:r>
            <a:r>
              <a:rPr lang="el-GR" sz="2900" dirty="0" err="1">
                <a:latin typeface="Segoe Script"/>
              </a:rPr>
              <a:t>διαστήµατα</a:t>
            </a:r>
            <a:r>
              <a:rPr lang="el-GR" sz="2900" dirty="0">
                <a:latin typeface="Segoe Script"/>
              </a:rPr>
              <a:t>. Αυτό το κάνει να διαφέρει από τα άλλα στεροειδή, τα οποία χορηγούνται ως επί το πλείστον </a:t>
            </a:r>
            <a:r>
              <a:rPr lang="el-GR" sz="2900" dirty="0" err="1">
                <a:latin typeface="Segoe Script"/>
              </a:rPr>
              <a:t>εβδοµαδιαία</a:t>
            </a:r>
            <a:r>
              <a:rPr lang="el-GR" sz="2900" dirty="0">
                <a:latin typeface="Segoe Script"/>
              </a:rPr>
              <a:t>. Η </a:t>
            </a:r>
            <a:r>
              <a:rPr lang="el-GR" sz="2900" dirty="0" err="1">
                <a:latin typeface="Segoe Script"/>
              </a:rPr>
              <a:t>φαρµακοδυναµική</a:t>
            </a:r>
            <a:r>
              <a:rPr lang="el-GR" sz="2900" dirty="0">
                <a:latin typeface="Segoe Script"/>
              </a:rPr>
              <a:t> του είναι µ</a:t>
            </a:r>
            <a:r>
              <a:rPr lang="el-GR" sz="2900" dirty="0" err="1">
                <a:latin typeface="Segoe Script"/>
              </a:rPr>
              <a:t>ικρής</a:t>
            </a:r>
            <a:r>
              <a:rPr lang="el-GR" sz="2900" dirty="0">
                <a:latin typeface="Segoe Script"/>
              </a:rPr>
              <a:t> διάρκειας και εδώ εξηγείται η συχνή ένεσή του.  ∆εν έχει την ικανότητα να αποθηκεύει ύδωρ στο εσωτερικό του κυττάρου, δηλαδή ένα άλλο χαρακτηριστικό στο οποίο οφείλουν ¨αυτοί¨ οι αθλητές την καλή </a:t>
            </a:r>
            <a:r>
              <a:rPr lang="el-GR" sz="2900" dirty="0" err="1">
                <a:latin typeface="Segoe Script"/>
              </a:rPr>
              <a:t>γράµµωση</a:t>
            </a:r>
            <a:r>
              <a:rPr lang="el-GR" sz="2900" dirty="0">
                <a:latin typeface="Segoe Script"/>
              </a:rPr>
              <a:t> των µ</a:t>
            </a:r>
            <a:r>
              <a:rPr lang="el-GR" sz="2900" dirty="0" err="1">
                <a:latin typeface="Segoe Script"/>
              </a:rPr>
              <a:t>υών</a:t>
            </a:r>
            <a:r>
              <a:rPr lang="el-GR" sz="2900" dirty="0">
                <a:latin typeface="Segoe Script"/>
              </a:rPr>
              <a:t> τους. ∆εν είναι </a:t>
            </a:r>
            <a:r>
              <a:rPr lang="el-GR" sz="2900" dirty="0" err="1">
                <a:latin typeface="Segoe Script"/>
              </a:rPr>
              <a:t>φάρµακο</a:t>
            </a:r>
            <a:r>
              <a:rPr lang="el-GR" sz="2900" dirty="0">
                <a:latin typeface="Segoe Script"/>
              </a:rPr>
              <a:t> το οποίο </a:t>
            </a:r>
            <a:r>
              <a:rPr lang="el-GR" sz="2900" dirty="0" err="1">
                <a:latin typeface="Segoe Script"/>
              </a:rPr>
              <a:t>χρησιµοποιείται</a:t>
            </a:r>
            <a:r>
              <a:rPr lang="el-GR" sz="2900" dirty="0">
                <a:latin typeface="Segoe Script"/>
              </a:rPr>
              <a:t> για µ</a:t>
            </a:r>
            <a:r>
              <a:rPr lang="el-GR" sz="2900" dirty="0" err="1">
                <a:latin typeface="Segoe Script"/>
              </a:rPr>
              <a:t>ικρή</a:t>
            </a:r>
            <a:r>
              <a:rPr lang="el-GR" sz="2900" dirty="0">
                <a:latin typeface="Segoe Script"/>
              </a:rPr>
              <a:t> </a:t>
            </a:r>
            <a:r>
              <a:rPr lang="el-GR" sz="2900" dirty="0" err="1">
                <a:latin typeface="Segoe Script"/>
              </a:rPr>
              <a:t>προετοιµασία</a:t>
            </a:r>
            <a:r>
              <a:rPr lang="el-GR" sz="2900" dirty="0">
                <a:latin typeface="Segoe Script"/>
              </a:rPr>
              <a:t> πριν τη αγωνιστική), αλλά πολύ περισσότερο για µ</a:t>
            </a:r>
            <a:r>
              <a:rPr lang="el-GR" sz="2900" dirty="0" err="1">
                <a:latin typeface="Segoe Script"/>
              </a:rPr>
              <a:t>ακροχρόνια</a:t>
            </a:r>
            <a:r>
              <a:rPr lang="el-GR" sz="2900" dirty="0">
                <a:latin typeface="Segoe Script"/>
              </a:rPr>
              <a:t> (έως και 10 </a:t>
            </a:r>
            <a:r>
              <a:rPr lang="el-GR" sz="2900" dirty="0" err="1">
                <a:latin typeface="Segoe Script"/>
              </a:rPr>
              <a:t>εβδοµάδες</a:t>
            </a:r>
            <a:r>
              <a:rPr lang="el-GR" sz="2900" dirty="0">
                <a:latin typeface="Segoe Script"/>
              </a:rPr>
              <a:t>). Οι περισσότεροι αθλητές </a:t>
            </a:r>
            <a:r>
              <a:rPr lang="el-GR" sz="2900" dirty="0" err="1">
                <a:latin typeface="Segoe Script"/>
              </a:rPr>
              <a:t>οµολογούν</a:t>
            </a:r>
            <a:r>
              <a:rPr lang="el-GR" sz="2900" dirty="0">
                <a:latin typeface="Segoe Script"/>
              </a:rPr>
              <a:t> ότι η χορήγηση πρέπει να γίνεται σε </a:t>
            </a:r>
            <a:r>
              <a:rPr lang="el-GR" sz="2900" dirty="0" err="1">
                <a:latin typeface="Segoe Script"/>
              </a:rPr>
              <a:t>συνδυασµό</a:t>
            </a:r>
            <a:r>
              <a:rPr lang="el-GR" sz="2900" dirty="0">
                <a:latin typeface="Segoe Script"/>
              </a:rPr>
              <a:t> µε καλή διατροφή. </a:t>
            </a:r>
            <a:r>
              <a:rPr lang="el-GR" dirty="0">
                <a:latin typeface="Segoe Script"/>
              </a:rPr>
              <a:t> </a:t>
            </a:r>
          </a:p>
        </p:txBody>
      </p:sp>
    </p:spTree>
    <p:extLst>
      <p:ext uri="{BB962C8B-B14F-4D97-AF65-F5344CB8AC3E}">
        <p14:creationId xmlns:p14="http://schemas.microsoft.com/office/powerpoint/2010/main" val="217803824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Austin</Template>
  <TotalTime>1071</TotalTime>
  <Words>525</Words>
  <Application>Microsoft Office PowerPoint</Application>
  <PresentationFormat>Προσαρμογή</PresentationFormat>
  <Paragraphs>90</Paragraphs>
  <Slides>19</Slides>
  <Notes>11</Notes>
  <HiddenSlides>0</HiddenSlides>
  <MMClips>0</MMClips>
  <ScaleCrop>false</ScaleCrop>
  <HeadingPairs>
    <vt:vector size="4" baseType="variant">
      <vt:variant>
        <vt:lpstr>Θέμα</vt:lpstr>
      </vt:variant>
      <vt:variant>
        <vt:i4>1</vt:i4>
      </vt:variant>
      <vt:variant>
        <vt:lpstr>Τίτλοι διαφανειών</vt:lpstr>
      </vt:variant>
      <vt:variant>
        <vt:i4>19</vt:i4>
      </vt:variant>
    </vt:vector>
  </HeadingPairs>
  <TitlesOfParts>
    <vt:vector size="20" baseType="lpstr">
      <vt:lpstr>Austin</vt:lpstr>
      <vt:lpstr>Τα αναβολικά και οι Συνέπειες τους</vt:lpstr>
      <vt:lpstr>Περιεχόμενα</vt:lpstr>
      <vt:lpstr>Τί είναι τα αναβολικά;</vt:lpstr>
      <vt:lpstr>Ποιές είναι οι ουσίες; Ποιά είναι τα αναβολικά;</vt:lpstr>
      <vt:lpstr>Παρουσίαση του PowerPoint</vt:lpstr>
      <vt:lpstr>Κατηγορίες αναβολικών στεροειδών</vt:lpstr>
      <vt:lpstr>Συνθετικά αναβολικά</vt:lpstr>
      <vt:lpstr>Παρουσίαση του PowerPoint</vt:lpstr>
      <vt:lpstr>Τρόποι χορήγησης</vt:lpstr>
      <vt:lpstr>Τρόποι χορήγησης</vt:lpstr>
      <vt:lpstr>Συνέπειες των αναβολικών στον άνθρωπο</vt:lpstr>
      <vt:lpstr>Παρουσίαση του PowerPoint</vt:lpstr>
      <vt:lpstr>επιπλοκές στο γυναικείο φύλο</vt:lpstr>
      <vt:lpstr>επιπλοκές και στα δύο φύλα</vt:lpstr>
      <vt:lpstr>Παρουσίαση του PowerPoint</vt:lpstr>
      <vt:lpstr>επιπλοκές και στα δύο φύλα</vt:lpstr>
      <vt:lpstr>Γιατί δεν πρέπει να χρησιμοποιούμε αναβολικά;</vt:lpstr>
      <vt:lpstr>Παρουσίαση του PowerPoint</vt:lpstr>
      <vt:lpstr>Πηγές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Τα αναβολικα και οι συνεπειεσ τουσ</dc:title>
  <dc:creator/>
  <cp:lastModifiedBy>Eleni Zikou</cp:lastModifiedBy>
  <cp:revision>26</cp:revision>
  <dcterms:created xsi:type="dcterms:W3CDTF">2012-08-02T13:11:46Z</dcterms:created>
  <dcterms:modified xsi:type="dcterms:W3CDTF">2017-05-10T04:49:41Z</dcterms:modified>
</cp:coreProperties>
</file>