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70"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8" name="7 - Ορθογώνιο"/>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Ευθεία γραμμή σύνδεσης"/>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Τίτλος"/>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smtClean="0"/>
              <a:t>Kλικ για επεξεργασία του τίτλου</a:t>
            </a:r>
            <a:endParaRPr kumimoji="0" lang="en-US"/>
          </a:p>
        </p:txBody>
      </p:sp>
      <p:sp>
        <p:nvSpPr>
          <p:cNvPr id="25" name="24 - Υπότιτλος"/>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31" name="30 - Θέση ημερομηνίας"/>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4ACC1C0-C5C1-40E2-92A0-A1B37A7F2BAE}" type="datetimeFigureOut">
              <a:rPr lang="el-GR" smtClean="0"/>
              <a:t>8/5/2017</a:t>
            </a:fld>
            <a:endParaRPr lang="el-GR"/>
          </a:p>
        </p:txBody>
      </p:sp>
      <p:sp>
        <p:nvSpPr>
          <p:cNvPr id="18" name="17 - Θέση υποσέλιδου"/>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28 - Θέση αριθμού διαφάνειας"/>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E54EF11-A416-45CF-82F1-FC506D89CA0D}"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4ACC1C0-C5C1-40E2-92A0-A1B37A7F2BAE}" type="datetimeFigureOut">
              <a:rPr lang="el-GR" smtClean="0"/>
              <a:t>8/5/2017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E54EF11-A416-45CF-82F1-FC506D89CA0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274955"/>
            <a:ext cx="1524000" cy="5851525"/>
          </a:xfrm>
        </p:spPr>
        <p:txBody>
          <a:bodyPr vert="eaVert" ancho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2"/>
            <a:ext cx="60198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4242816" y="6557946"/>
            <a:ext cx="2002464" cy="226902"/>
          </a:xfrm>
        </p:spPr>
        <p:txBody>
          <a:bodyPr/>
          <a:lstStyle>
            <a:extLst/>
          </a:lstStyle>
          <a:p>
            <a:fld id="{54ACC1C0-C5C1-40E2-92A0-A1B37A7F2BAE}" type="datetimeFigureOut">
              <a:rPr lang="el-GR" smtClean="0"/>
              <a:t>8/5/2017</a:t>
            </a:fld>
            <a:endParaRPr lang="el-GR"/>
          </a:p>
        </p:txBody>
      </p:sp>
      <p:sp>
        <p:nvSpPr>
          <p:cNvPr id="5" name="4 - Θέση υποσέλιδου"/>
          <p:cNvSpPr>
            <a:spLocks noGrp="1"/>
          </p:cNvSpPr>
          <p:nvPr>
            <p:ph type="ftr" sz="quarter" idx="11"/>
          </p:nvPr>
        </p:nvSpPr>
        <p:spPr>
          <a:xfrm>
            <a:off x="457200" y="6556248"/>
            <a:ext cx="3657600" cy="228600"/>
          </a:xfrm>
        </p:spPr>
        <p:txBody>
          <a:bodyPr/>
          <a:lstStyle>
            <a:extLst/>
          </a:lstStyle>
          <a:p>
            <a:endParaRPr lang="el-GR"/>
          </a:p>
        </p:txBody>
      </p:sp>
      <p:sp>
        <p:nvSpPr>
          <p:cNvPr id="6" name="5 - Θέση αριθμού διαφάνειας"/>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E54EF11-A416-45CF-82F1-FC506D89CA0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4ACC1C0-C5C1-40E2-92A0-A1B37A7F2BAE}" type="datetimeFigureOut">
              <a:rPr lang="el-GR" smtClean="0"/>
              <a:t>8/5/2017</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4E54EF11-A416-45CF-82F1-FC506D89CA0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4ACC1C0-C5C1-40E2-92A0-A1B37A7F2BAE}" type="datetimeFigureOut">
              <a:rPr lang="el-GR" smtClean="0"/>
              <a:t>8/5/2017</a:t>
            </a:fld>
            <a:endParaRPr lang="el-GR"/>
          </a:p>
        </p:txBody>
      </p:sp>
      <p:sp>
        <p:nvSpPr>
          <p:cNvPr id="5" name="4 - Θέση υποσέλιδου"/>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5 - Θέση αριθμού διαφάνειας"/>
          <p:cNvSpPr>
            <a:spLocks noGrp="1"/>
          </p:cNvSpPr>
          <p:nvPr>
            <p:ph type="sldNum" sz="quarter" idx="12"/>
          </p:nvPr>
        </p:nvSpPr>
        <p:spPr>
          <a:xfrm>
            <a:off x="6733952" y="6555112"/>
            <a:ext cx="588336" cy="228600"/>
          </a:xfrm>
        </p:spPr>
        <p:txBody>
          <a:bodyPr/>
          <a:lstStyle>
            <a:extLst/>
          </a:lstStyle>
          <a:p>
            <a:fld id="{4E54EF11-A416-45CF-82F1-FC506D89CA0D}"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4ACC1C0-C5C1-40E2-92A0-A1B37A7F2BAE}" type="datetimeFigureOut">
              <a:rPr lang="el-GR" smtClean="0"/>
              <a:t>8/5/2017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E54EF11-A416-45CF-82F1-FC506D89CA0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nchor="b"/>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54ACC1C0-C5C1-40E2-92A0-A1B37A7F2BAE}" type="datetimeFigureOut">
              <a:rPr lang="el-GR" smtClean="0"/>
              <a:t>8/5/2017</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4E54EF11-A416-45CF-82F1-FC506D89CA0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20040"/>
            <a:ext cx="7242048" cy="1143000"/>
          </a:xfrm>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54ACC1C0-C5C1-40E2-92A0-A1B37A7F2BAE}" type="datetimeFigureOut">
              <a:rPr lang="el-GR" smtClean="0"/>
              <a:t>8/5/2017</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4E54EF11-A416-45CF-82F1-FC506D89CA0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solidFill>
                  <a:schemeClr val="tx2"/>
                </a:solidFill>
              </a:defRPr>
            </a:lvl1pPr>
            <a:extLst/>
          </a:lstStyle>
          <a:p>
            <a:fld id="{54ACC1C0-C5C1-40E2-92A0-A1B37A7F2BAE}" type="datetimeFigureOut">
              <a:rPr lang="el-GR" smtClean="0"/>
              <a:t>8/5/2017</a:t>
            </a:fld>
            <a:endParaRPr lang="el-GR"/>
          </a:p>
        </p:txBody>
      </p:sp>
      <p:sp>
        <p:nvSpPr>
          <p:cNvPr id="3" name="2 - Θέση υποσέλιδου"/>
          <p:cNvSpPr>
            <a:spLocks noGrp="1"/>
          </p:cNvSpPr>
          <p:nvPr>
            <p:ph type="ftr" sz="quarter" idx="11"/>
          </p:nvPr>
        </p:nvSpPr>
        <p:spPr/>
        <p:txBody>
          <a:bodyPr/>
          <a:lstStyle>
            <a:lvl1pPr>
              <a:defRPr>
                <a:solidFill>
                  <a:schemeClr val="tx2"/>
                </a:solidFill>
              </a:defRPr>
            </a:lvl1pPr>
            <a:extLst/>
          </a:lstStyle>
          <a:p>
            <a:endParaRPr lang="el-GR"/>
          </a:p>
        </p:txBody>
      </p:sp>
      <p:sp>
        <p:nvSpPr>
          <p:cNvPr id="4" name="3 - Θέση αριθμού διαφάνειας"/>
          <p:cNvSpPr>
            <a:spLocks noGrp="1"/>
          </p:cNvSpPr>
          <p:nvPr>
            <p:ph type="sldNum" sz="quarter" idx="12"/>
          </p:nvPr>
        </p:nvSpPr>
        <p:spPr/>
        <p:txBody>
          <a:bodyPr/>
          <a:lstStyle>
            <a:extLst/>
          </a:lstStyle>
          <a:p>
            <a:fld id="{4E54EF11-A416-45CF-82F1-FC506D89CA0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4ACC1C0-C5C1-40E2-92A0-A1B37A7F2BAE}" type="datetimeFigureOut">
              <a:rPr lang="el-GR" smtClean="0"/>
              <a:t>8/5/2017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E54EF11-A416-45CF-82F1-FC506D89CA0D}"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8" name="7 - Ορθογώνιο"/>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 Ορθογώνιο"/>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 Τίτλος"/>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smtClean="0"/>
              <a:t>Kλικ για επεξεργασία του τίτλου</a:t>
            </a:r>
            <a:endParaRPr kumimoji="0" lang="en-US" dirty="0"/>
          </a:p>
        </p:txBody>
      </p:sp>
      <p:sp>
        <p:nvSpPr>
          <p:cNvPr id="4" name="3 - Θέση κειμένου"/>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extLst/>
          </a:lstStyle>
          <a:p>
            <a:fld id="{54ACC1C0-C5C1-40E2-92A0-A1B37A7F2BAE}" type="datetimeFigureOut">
              <a:rPr lang="el-GR" smtClean="0"/>
              <a:t>8/5/2017</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4E54EF11-A416-45CF-82F1-FC506D89CA0D}" type="slidenum">
              <a:rPr lang="el-GR" smtClean="0"/>
              <a:t>‹#›</a:t>
            </a:fld>
            <a:endParaRPr lang="el-GR"/>
          </a:p>
        </p:txBody>
      </p:sp>
      <p:sp>
        <p:nvSpPr>
          <p:cNvPr id="10" name="9 - Θέση εικόνας"/>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8 - Ορθογώνιο"/>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 Θέση τίτλου"/>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l-GR" smtClean="0"/>
              <a:t>Kλικ για επεξεργασία του τίτλου</a:t>
            </a:r>
            <a:endParaRPr kumimoji="0" lang="en-US"/>
          </a:p>
        </p:txBody>
      </p:sp>
      <p:sp>
        <p:nvSpPr>
          <p:cNvPr id="31" name="30 - Θέση κειμένου"/>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7" name="26 - Θέση ημερομηνίας"/>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4ACC1C0-C5C1-40E2-92A0-A1B37A7F2BAE}" type="datetimeFigureOut">
              <a:rPr lang="el-GR" smtClean="0"/>
              <a:t>8/5/2017</a:t>
            </a:fld>
            <a:endParaRPr lang="el-GR"/>
          </a:p>
        </p:txBody>
      </p:sp>
      <p:sp>
        <p:nvSpPr>
          <p:cNvPr id="4" name="3 - Θέση υποσέλιδου"/>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15 - Θέση αριθμού διαφάνειας"/>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E54EF11-A416-45CF-82F1-FC506D89CA0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059832" y="260648"/>
            <a:ext cx="5760640" cy="2808312"/>
          </a:xfrm>
        </p:spPr>
        <p:txBody>
          <a:bodyPr>
            <a:normAutofit/>
          </a:bodyPr>
          <a:lstStyle/>
          <a:p>
            <a:pPr algn="ctr"/>
            <a:r>
              <a:rPr lang="el-GR" dirty="0" smtClean="0"/>
              <a:t>Τα </a:t>
            </a:r>
            <a:r>
              <a:rPr lang="el-GR" dirty="0" err="1" smtClean="0"/>
              <a:t>αναβολικα</a:t>
            </a:r>
            <a:r>
              <a:rPr lang="el-GR" dirty="0" smtClean="0"/>
              <a:t> και οι </a:t>
            </a:r>
            <a:r>
              <a:rPr lang="el-GR" dirty="0" err="1" smtClean="0"/>
              <a:t>αρνητικεσ</a:t>
            </a:r>
            <a:r>
              <a:rPr lang="el-GR" dirty="0" smtClean="0"/>
              <a:t> </a:t>
            </a:r>
            <a:r>
              <a:rPr lang="el-GR" dirty="0" err="1" smtClean="0"/>
              <a:t>συνεπειεσ</a:t>
            </a:r>
            <a:r>
              <a:rPr lang="el-GR" dirty="0" smtClean="0"/>
              <a:t> </a:t>
            </a:r>
            <a:r>
              <a:rPr lang="el-GR" dirty="0" err="1" smtClean="0"/>
              <a:t>τουσ</a:t>
            </a:r>
            <a:r>
              <a:rPr lang="el-GR" dirty="0" smtClean="0"/>
              <a:t>.</a:t>
            </a:r>
            <a:endParaRPr lang="el-GR" dirty="0"/>
          </a:p>
        </p:txBody>
      </p:sp>
      <p:pic>
        <p:nvPicPr>
          <p:cNvPr id="4" name="3 - Εικόνα" descr="fouskwnan-me-anabolika-tontziro-tous.w_l.jpg"/>
          <p:cNvPicPr>
            <a:picLocks noChangeAspect="1"/>
          </p:cNvPicPr>
          <p:nvPr/>
        </p:nvPicPr>
        <p:blipFill>
          <a:blip r:embed="rId2" cstate="print"/>
          <a:stretch>
            <a:fillRect/>
          </a:stretch>
        </p:blipFill>
        <p:spPr>
          <a:xfrm>
            <a:off x="611560" y="476673"/>
            <a:ext cx="1315734" cy="1440160"/>
          </a:xfrm>
          <a:prstGeom prst="rect">
            <a:avLst/>
          </a:prstGeom>
        </p:spPr>
      </p:pic>
      <p:pic>
        <p:nvPicPr>
          <p:cNvPr id="5" name="4 - Εικόνα" descr="synelifthi-sto-odofragma-lidras-echontas-stin-katochi-tou-anavolika.jpg"/>
          <p:cNvPicPr>
            <a:picLocks noChangeAspect="1"/>
          </p:cNvPicPr>
          <p:nvPr/>
        </p:nvPicPr>
        <p:blipFill>
          <a:blip r:embed="rId3" cstate="print"/>
          <a:stretch>
            <a:fillRect/>
          </a:stretch>
        </p:blipFill>
        <p:spPr>
          <a:xfrm>
            <a:off x="611560" y="2348880"/>
            <a:ext cx="1303396" cy="1440160"/>
          </a:xfrm>
          <a:prstGeom prst="rect">
            <a:avLst/>
          </a:prstGeom>
        </p:spPr>
      </p:pic>
      <p:pic>
        <p:nvPicPr>
          <p:cNvPr id="6" name="5 - Εικόνα" descr="anabolika.jpg"/>
          <p:cNvPicPr>
            <a:picLocks noChangeAspect="1"/>
          </p:cNvPicPr>
          <p:nvPr/>
        </p:nvPicPr>
        <p:blipFill>
          <a:blip r:embed="rId4" cstate="print"/>
          <a:stretch>
            <a:fillRect/>
          </a:stretch>
        </p:blipFill>
        <p:spPr>
          <a:xfrm>
            <a:off x="611560" y="4293096"/>
            <a:ext cx="1296144" cy="1425758"/>
          </a:xfrm>
          <a:prstGeom prst="rect">
            <a:avLst/>
          </a:prstGeom>
        </p:spPr>
      </p:pic>
      <p:sp>
        <p:nvSpPr>
          <p:cNvPr id="9" name="8 - TextBox"/>
          <p:cNvSpPr txBox="1"/>
          <p:nvPr/>
        </p:nvSpPr>
        <p:spPr>
          <a:xfrm>
            <a:off x="3131840" y="4293096"/>
            <a:ext cx="5256584" cy="1477328"/>
          </a:xfrm>
          <a:prstGeom prst="rect">
            <a:avLst/>
          </a:prstGeom>
          <a:noFill/>
        </p:spPr>
        <p:txBody>
          <a:bodyPr wrap="square" rtlCol="0">
            <a:spAutoFit/>
          </a:bodyPr>
          <a:lstStyle/>
          <a:p>
            <a:r>
              <a:rPr lang="el-GR" dirty="0" smtClean="0"/>
              <a:t>Υπεύθυνη καθηγήτρια: </a:t>
            </a:r>
            <a:r>
              <a:rPr lang="el-GR" dirty="0" err="1" smtClean="0"/>
              <a:t>Ναουμίδου</a:t>
            </a:r>
            <a:r>
              <a:rPr lang="el-GR" dirty="0" smtClean="0"/>
              <a:t> Μαρία</a:t>
            </a:r>
          </a:p>
          <a:p>
            <a:r>
              <a:rPr lang="el-GR" dirty="0" smtClean="0"/>
              <a:t>Έτος : 2016-2017</a:t>
            </a:r>
          </a:p>
          <a:p>
            <a:r>
              <a:rPr lang="el-GR" dirty="0" smtClean="0"/>
              <a:t>Τμήμα:Α1</a:t>
            </a:r>
          </a:p>
          <a:p>
            <a:r>
              <a:rPr lang="el-GR" dirty="0" smtClean="0"/>
              <a:t>Της μαθήτριας: Ιωάννα Καρρά  </a:t>
            </a:r>
          </a:p>
          <a:p>
            <a:r>
              <a:rPr lang="el-GR" dirty="0" smtClean="0"/>
              <a:t>4</a:t>
            </a:r>
            <a:r>
              <a:rPr lang="el-GR" u="sng" baseline="30000" dirty="0" smtClean="0"/>
              <a:t>ο</a:t>
            </a:r>
            <a:r>
              <a:rPr lang="el-GR" dirty="0" smtClean="0"/>
              <a:t> Γυμνάσιο Χαριλάου</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64088" y="116632"/>
            <a:ext cx="3528392" cy="1800200"/>
          </a:xfrm>
        </p:spPr>
        <p:txBody>
          <a:bodyPr>
            <a:normAutofit fontScale="90000"/>
          </a:bodyPr>
          <a:lstStyle/>
          <a:p>
            <a:pPr algn="ctr"/>
            <a:r>
              <a:rPr lang="el-GR" dirty="0" err="1" smtClean="0"/>
              <a:t>Πωσ</a:t>
            </a:r>
            <a:r>
              <a:rPr lang="el-GR" dirty="0" smtClean="0"/>
              <a:t> οι </a:t>
            </a:r>
            <a:r>
              <a:rPr lang="el-GR" dirty="0" err="1" smtClean="0"/>
              <a:t>αθλητεσ</a:t>
            </a:r>
            <a:r>
              <a:rPr lang="el-GR" dirty="0" smtClean="0"/>
              <a:t> </a:t>
            </a:r>
            <a:r>
              <a:rPr lang="el-GR" dirty="0" err="1" smtClean="0"/>
              <a:t>παιρνουν</a:t>
            </a:r>
            <a:r>
              <a:rPr lang="el-GR" dirty="0" smtClean="0"/>
              <a:t> </a:t>
            </a:r>
            <a:r>
              <a:rPr lang="el-GR" dirty="0" err="1" smtClean="0"/>
              <a:t>αναβολικα</a:t>
            </a:r>
            <a:r>
              <a:rPr lang="el-GR" dirty="0" smtClean="0"/>
              <a:t> </a:t>
            </a:r>
            <a:r>
              <a:rPr lang="el-GR" dirty="0" err="1" smtClean="0"/>
              <a:t>στεροειδη</a:t>
            </a:r>
            <a:r>
              <a:rPr lang="el-GR" dirty="0" smtClean="0"/>
              <a:t> </a:t>
            </a:r>
            <a:endParaRPr lang="el-GR" dirty="0"/>
          </a:p>
        </p:txBody>
      </p:sp>
      <p:sp>
        <p:nvSpPr>
          <p:cNvPr id="3" name="2 - Θέση κειμένου"/>
          <p:cNvSpPr>
            <a:spLocks noGrp="1"/>
          </p:cNvSpPr>
          <p:nvPr>
            <p:ph type="body" sz="half" idx="2"/>
          </p:nvPr>
        </p:nvSpPr>
        <p:spPr>
          <a:xfrm>
            <a:off x="5292080" y="2132856"/>
            <a:ext cx="3672408" cy="3816424"/>
          </a:xfrm>
        </p:spPr>
        <p:txBody>
          <a:bodyPr>
            <a:noAutofit/>
          </a:bodyPr>
          <a:lstStyle/>
          <a:p>
            <a:pPr>
              <a:buFont typeface="Arial" pitchFamily="34" charset="0"/>
              <a:buChar char="•"/>
            </a:pPr>
            <a:r>
              <a:rPr lang="el-GR" sz="1200" dirty="0" smtClean="0">
                <a:solidFill>
                  <a:schemeClr val="accent1">
                    <a:lumMod val="50000"/>
                  </a:schemeClr>
                </a:solidFill>
                <a:latin typeface="Calibri" pitchFamily="34" charset="0"/>
                <a:cs typeface="Calibri" pitchFamily="34" charset="0"/>
              </a:rPr>
              <a:t> Η </a:t>
            </a:r>
            <a:r>
              <a:rPr lang="el-GR" sz="1200" dirty="0" smtClean="0">
                <a:solidFill>
                  <a:schemeClr val="accent1">
                    <a:lumMod val="50000"/>
                  </a:schemeClr>
                </a:solidFill>
                <a:latin typeface="Calibri" pitchFamily="34" charset="0"/>
                <a:cs typeface="Calibri" pitchFamily="34" charset="0"/>
              </a:rPr>
              <a:t>πιο συνηθισμένη δόση γίνεται σε κύκλους εβδομάδες ή μήνες, με ένα διάλειμμα μεταξύ. Οι αθλητές καλούν αυτό «ποδήλατο». Ο όρος "</a:t>
            </a:r>
            <a:r>
              <a:rPr lang="el-GR" sz="1200" dirty="0" err="1" smtClean="0">
                <a:solidFill>
                  <a:schemeClr val="accent1">
                    <a:lumMod val="50000"/>
                  </a:schemeClr>
                </a:solidFill>
                <a:latin typeface="Calibri" pitchFamily="34" charset="0"/>
                <a:cs typeface="Calibri" pitchFamily="34" charset="0"/>
              </a:rPr>
              <a:t>Stacking</a:t>
            </a:r>
            <a:r>
              <a:rPr lang="el-GR" sz="1200" dirty="0" smtClean="0">
                <a:solidFill>
                  <a:schemeClr val="accent1">
                    <a:lumMod val="50000"/>
                  </a:schemeClr>
                </a:solidFill>
                <a:latin typeface="Calibri" pitchFamily="34" charset="0"/>
                <a:cs typeface="Calibri" pitchFamily="34" charset="0"/>
              </a:rPr>
              <a:t>" αναφέρεται στη χρήση πολλών διαφορετικών τύπων αναβολικά στεροειδή συγχρόνως. "</a:t>
            </a:r>
            <a:r>
              <a:rPr lang="el-GR" sz="1200" dirty="0" err="1" smtClean="0">
                <a:solidFill>
                  <a:schemeClr val="accent1">
                    <a:lumMod val="50000"/>
                  </a:schemeClr>
                </a:solidFill>
                <a:latin typeface="Calibri" pitchFamily="34" charset="0"/>
                <a:cs typeface="Calibri" pitchFamily="34" charset="0"/>
              </a:rPr>
              <a:t>Pyramiding</a:t>
            </a:r>
            <a:r>
              <a:rPr lang="el-GR" sz="1200" dirty="0" smtClean="0">
                <a:solidFill>
                  <a:schemeClr val="accent1">
                    <a:lumMod val="50000"/>
                  </a:schemeClr>
                </a:solidFill>
                <a:latin typeface="Calibri" pitchFamily="34" charset="0"/>
                <a:cs typeface="Calibri" pitchFamily="34" charset="0"/>
              </a:rPr>
              <a:t>" περιλαμβάνει αργά την αύξηση του αριθμού ή του ύψους ή της συχνότητας των στεροειδών για να κορυφωθούν και στη συνέχεια να συγκλίνει σταδιακά την ποσότητα και τη συχνότητα των αναβολικών στεροειδών. Οι δόσεις που λαμβάνονται από τα αναβολικά στεροειδή θύτες είναι συχνά 10 έως 100 φορές υψηλότερο από το τι θα ήταν ιατρικώς προβλέπονται για νόμιμη χρήση.</a:t>
            </a:r>
            <a:br>
              <a:rPr lang="el-GR" sz="1200" dirty="0" smtClean="0">
                <a:solidFill>
                  <a:schemeClr val="accent1">
                    <a:lumMod val="50000"/>
                  </a:schemeClr>
                </a:solidFill>
                <a:latin typeface="Calibri" pitchFamily="34" charset="0"/>
                <a:cs typeface="Calibri" pitchFamily="34" charset="0"/>
              </a:rPr>
            </a:br>
            <a:r>
              <a:rPr lang="el-GR" sz="1200" dirty="0" smtClean="0">
                <a:solidFill>
                  <a:schemeClr val="accent1">
                    <a:lumMod val="50000"/>
                  </a:schemeClr>
                </a:solidFill>
                <a:latin typeface="Calibri" pitchFamily="34" charset="0"/>
                <a:cs typeface="Calibri" pitchFamily="34" charset="0"/>
              </a:rPr>
              <a:t>Πολλοί </a:t>
            </a:r>
            <a:r>
              <a:rPr lang="el-GR" sz="1200" dirty="0" smtClean="0">
                <a:solidFill>
                  <a:schemeClr val="accent1">
                    <a:lumMod val="50000"/>
                  </a:schemeClr>
                </a:solidFill>
                <a:latin typeface="Calibri" pitchFamily="34" charset="0"/>
                <a:cs typeface="Calibri" pitchFamily="34" charset="0"/>
              </a:rPr>
              <a:t>αθλητές κάνουν χρήση φαρμάκων για τη βελτίωση των επιδόσεων αυτό όμως υποδηλώνει την έλλειψη αυτοπεποίθησης, υπέρμετρη βιασύνη και την αναζήτηση ‘‘εύκολων λύσεων’’. </a:t>
            </a:r>
            <a:br>
              <a:rPr lang="el-GR" sz="1200" dirty="0" smtClean="0">
                <a:solidFill>
                  <a:schemeClr val="accent1">
                    <a:lumMod val="50000"/>
                  </a:schemeClr>
                </a:solidFill>
                <a:latin typeface="Calibri" pitchFamily="34" charset="0"/>
                <a:cs typeface="Calibri" pitchFamily="34" charset="0"/>
              </a:rPr>
            </a:br>
            <a:r>
              <a:rPr lang="el-GR" sz="1200" dirty="0" smtClean="0">
                <a:solidFill>
                  <a:schemeClr val="accent1">
                    <a:lumMod val="50000"/>
                  </a:schemeClr>
                </a:solidFill>
                <a:latin typeface="Calibri" pitchFamily="34" charset="0"/>
                <a:cs typeface="Calibri" pitchFamily="34" charset="0"/>
              </a:rPr>
              <a:t>Η </a:t>
            </a:r>
            <a:r>
              <a:rPr lang="el-GR" sz="1200" dirty="0" smtClean="0">
                <a:solidFill>
                  <a:schemeClr val="accent1">
                    <a:lumMod val="50000"/>
                  </a:schemeClr>
                </a:solidFill>
                <a:latin typeface="Calibri" pitchFamily="34" charset="0"/>
                <a:cs typeface="Calibri" pitchFamily="34" charset="0"/>
              </a:rPr>
              <a:t>άγνοια, η έλλειψη προοπτικών και η πίεση  για ‘‘νίκες’’, οδηγούν στο ντοπάρισμα ως μέσο για εύκολο κέρδος , άφθονο χρήμα, επιβεβαίωση, αναγνώριση, άνοδο και χρήμα.</a:t>
            </a:r>
            <a:br>
              <a:rPr lang="el-GR" sz="1200" dirty="0" smtClean="0">
                <a:solidFill>
                  <a:schemeClr val="accent1">
                    <a:lumMod val="50000"/>
                  </a:schemeClr>
                </a:solidFill>
                <a:latin typeface="Calibri" pitchFamily="34" charset="0"/>
                <a:cs typeface="Calibri" pitchFamily="34" charset="0"/>
              </a:rPr>
            </a:br>
            <a:endParaRPr lang="el-GR" sz="1200" dirty="0">
              <a:solidFill>
                <a:schemeClr val="accent1">
                  <a:lumMod val="50000"/>
                </a:schemeClr>
              </a:solidFill>
              <a:latin typeface="Calibri" pitchFamily="34" charset="0"/>
              <a:cs typeface="Calibri" pitchFamily="34" charset="0"/>
            </a:endParaRPr>
          </a:p>
        </p:txBody>
      </p:sp>
      <p:pic>
        <p:nvPicPr>
          <p:cNvPr id="5" name="4 - Θέση εικόνας" descr="extra_102645_2.jpg"/>
          <p:cNvPicPr>
            <a:picLocks noGrp="1" noChangeAspect="1"/>
          </p:cNvPicPr>
          <p:nvPr>
            <p:ph type="pic" idx="1"/>
          </p:nvPr>
        </p:nvPicPr>
        <p:blipFill>
          <a:blip r:embed="rId2" cstate="print"/>
          <a:srcRect l="16687" r="16687"/>
          <a:stretch>
            <a:fillRect/>
          </a:stretch>
        </p:blipFill>
        <p:spPr>
          <a:xfrm>
            <a:off x="899592" y="1124744"/>
            <a:ext cx="3682298" cy="420624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99392"/>
            <a:ext cx="7239000" cy="1143000"/>
          </a:xfrm>
        </p:spPr>
        <p:txBody>
          <a:bodyPr/>
          <a:lstStyle/>
          <a:p>
            <a:pPr algn="ctr"/>
            <a:r>
              <a:rPr lang="el-GR" dirty="0" err="1" smtClean="0"/>
              <a:t>Αναβολικα</a:t>
            </a:r>
            <a:r>
              <a:rPr lang="el-GR" dirty="0" smtClean="0"/>
              <a:t> και </a:t>
            </a:r>
            <a:r>
              <a:rPr lang="el-GR" dirty="0" err="1" smtClean="0"/>
              <a:t>αθλητισμοσ</a:t>
            </a:r>
            <a:endParaRPr lang="el-GR" dirty="0"/>
          </a:p>
        </p:txBody>
      </p:sp>
      <p:sp>
        <p:nvSpPr>
          <p:cNvPr id="3" name="2 - Θέση περιεχομένου"/>
          <p:cNvSpPr>
            <a:spLocks noGrp="1"/>
          </p:cNvSpPr>
          <p:nvPr>
            <p:ph idx="1"/>
          </p:nvPr>
        </p:nvSpPr>
        <p:spPr>
          <a:xfrm>
            <a:off x="467544" y="1700808"/>
            <a:ext cx="7239000" cy="4846320"/>
          </a:xfrm>
        </p:spPr>
        <p:txBody>
          <a:bodyPr>
            <a:normAutofit/>
          </a:bodyPr>
          <a:lstStyle/>
          <a:p>
            <a:r>
              <a:rPr lang="el-GR" sz="1900" dirty="0" smtClean="0">
                <a:solidFill>
                  <a:schemeClr val="accent1">
                    <a:lumMod val="50000"/>
                  </a:schemeClr>
                </a:solidFill>
                <a:latin typeface="Calibri" pitchFamily="34" charset="0"/>
                <a:cs typeface="Calibri" pitchFamily="34" charset="0"/>
              </a:rPr>
              <a:t>Από την αρχαία Ελλάδα μέχρι και σήμερα βλέπουμε την χρήση των απαγορευμένων ουσιών στους ολυμπιακούς </a:t>
            </a:r>
            <a:r>
              <a:rPr lang="el-GR" sz="1900" dirty="0" smtClean="0">
                <a:solidFill>
                  <a:schemeClr val="accent1">
                    <a:lumMod val="50000"/>
                  </a:schemeClr>
                </a:solidFill>
                <a:latin typeface="Calibri" pitchFamily="34" charset="0"/>
                <a:cs typeface="Calibri" pitchFamily="34" charset="0"/>
              </a:rPr>
              <a:t>αγώνες. Έρευνες</a:t>
            </a:r>
            <a:r>
              <a:rPr lang="el-GR" sz="1900" dirty="0" smtClean="0">
                <a:solidFill>
                  <a:schemeClr val="accent1">
                    <a:lumMod val="50000"/>
                  </a:schemeClr>
                </a:solidFill>
                <a:latin typeface="Calibri" pitchFamily="34" charset="0"/>
                <a:cs typeface="Calibri" pitchFamily="34" charset="0"/>
              </a:rPr>
              <a:t>  έχουνε δείξει ότι σε όλα τα αθλήματα χρησιμοποιούνται απαγορευμένες </a:t>
            </a:r>
            <a:r>
              <a:rPr lang="el-GR" sz="1900" dirty="0" smtClean="0">
                <a:solidFill>
                  <a:schemeClr val="accent1">
                    <a:lumMod val="50000"/>
                  </a:schemeClr>
                </a:solidFill>
                <a:latin typeface="Calibri" pitchFamily="34" charset="0"/>
                <a:cs typeface="Calibri" pitchFamily="34" charset="0"/>
              </a:rPr>
              <a:t>ουσίες. Τα </a:t>
            </a:r>
            <a:r>
              <a:rPr lang="el-GR" sz="1900" dirty="0" smtClean="0">
                <a:solidFill>
                  <a:schemeClr val="accent1">
                    <a:lumMod val="50000"/>
                  </a:schemeClr>
                </a:solidFill>
                <a:latin typeface="Calibri" pitchFamily="34" charset="0"/>
                <a:cs typeface="Calibri" pitchFamily="34" charset="0"/>
              </a:rPr>
              <a:t>κύρια αθλήματα στα οποία χρησιμοποιούνται αναβολικά είναι όλα τα αθλήματα των ολυμπιακών αγώνων όπως( Κολύμβηση, Άλμα εις μήκος και εις ύψος, Άρση βαρών, Δισκοβολία, Σφαιροβολία, Ακοντισμός, Δρόμος με εμπόδια και χωρίς, Μαραθωνοδρόμο, Ποδηλασία, Πάλη, Κωπηλασία, Πόλο</a:t>
            </a:r>
            <a:r>
              <a:rPr lang="el-GR" sz="1900" dirty="0" smtClean="0">
                <a:solidFill>
                  <a:schemeClr val="accent1">
                    <a:lumMod val="50000"/>
                  </a:schemeClr>
                </a:solidFill>
                <a:latin typeface="Calibri" pitchFamily="34" charset="0"/>
                <a:cs typeface="Calibri" pitchFamily="34" charset="0"/>
              </a:rPr>
              <a:t>).Επίσης </a:t>
            </a:r>
            <a:r>
              <a:rPr lang="el-GR" sz="1900" dirty="0" smtClean="0">
                <a:solidFill>
                  <a:schemeClr val="accent1">
                    <a:lumMod val="50000"/>
                  </a:schemeClr>
                </a:solidFill>
                <a:latin typeface="Calibri" pitchFamily="34" charset="0"/>
                <a:cs typeface="Calibri" pitchFamily="34" charset="0"/>
              </a:rPr>
              <a:t>τα αναβολικά χρησιμοποιούνται στην Μπάσκετ, στο Ποδόσφαιρο και  στο Βόλεϊ.</a:t>
            </a:r>
            <a:endParaRPr lang="el-GR" sz="1900" dirty="0">
              <a:solidFill>
                <a:schemeClr val="accent1">
                  <a:lumMod val="50000"/>
                </a:schemeClr>
              </a:solidFill>
              <a:latin typeface="Calibri" pitchFamily="34" charset="0"/>
              <a:cs typeface="Calibri" pitchFamily="34" charset="0"/>
            </a:endParaRPr>
          </a:p>
        </p:txBody>
      </p:sp>
      <p:pic>
        <p:nvPicPr>
          <p:cNvPr id="4" name="3 - Εικόνα" descr="2350588.jpg"/>
          <p:cNvPicPr>
            <a:picLocks noChangeAspect="1"/>
          </p:cNvPicPr>
          <p:nvPr/>
        </p:nvPicPr>
        <p:blipFill>
          <a:blip r:embed="rId2" cstate="print"/>
          <a:stretch>
            <a:fillRect/>
          </a:stretch>
        </p:blipFill>
        <p:spPr>
          <a:xfrm>
            <a:off x="2555776" y="4725144"/>
            <a:ext cx="3168352" cy="1896210"/>
          </a:xfrm>
          <a:prstGeom prst="rect">
            <a:avLst/>
          </a:prstGeom>
          <a:ln>
            <a:noFill/>
          </a:ln>
          <a:effectLst>
            <a:softEdge rad="112500"/>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Εικόνα" descr="5840450.jpg"/>
          <p:cNvPicPr>
            <a:picLocks noChangeAspect="1"/>
          </p:cNvPicPr>
          <p:nvPr/>
        </p:nvPicPr>
        <p:blipFill>
          <a:blip r:embed="rId2" cstate="print"/>
          <a:stretch>
            <a:fillRect/>
          </a:stretch>
        </p:blipFill>
        <p:spPr>
          <a:xfrm>
            <a:off x="611560" y="1916832"/>
            <a:ext cx="6768752" cy="4119421"/>
          </a:xfrm>
          <a:prstGeom prst="rect">
            <a:avLst/>
          </a:prstGeom>
        </p:spPr>
      </p:pic>
      <p:sp>
        <p:nvSpPr>
          <p:cNvPr id="2" name="1 - Τίτλος"/>
          <p:cNvSpPr>
            <a:spLocks noGrp="1"/>
          </p:cNvSpPr>
          <p:nvPr>
            <p:ph type="title"/>
          </p:nvPr>
        </p:nvSpPr>
        <p:spPr>
          <a:xfrm>
            <a:off x="251520" y="1340768"/>
            <a:ext cx="7239000" cy="648072"/>
          </a:xfrm>
        </p:spPr>
        <p:txBody>
          <a:bodyPr>
            <a:normAutofit fontScale="90000"/>
          </a:bodyPr>
          <a:lstStyle/>
          <a:p>
            <a:pPr algn="ctr"/>
            <a:r>
              <a:rPr lang="el-GR" b="0" dirty="0" smtClean="0"/>
              <a:t/>
            </a:r>
            <a:br>
              <a:rPr lang="el-GR" b="0" dirty="0" smtClean="0"/>
            </a:br>
            <a:r>
              <a:rPr lang="el-GR" b="0" dirty="0" err="1" smtClean="0"/>
              <a:t>κατηγοριεσ</a:t>
            </a:r>
            <a:r>
              <a:rPr lang="el-GR" b="0" dirty="0" smtClean="0"/>
              <a:t> </a:t>
            </a:r>
            <a:r>
              <a:rPr lang="el-GR" b="0" dirty="0" err="1" smtClean="0"/>
              <a:t>απαγορευμενων</a:t>
            </a:r>
            <a:r>
              <a:rPr lang="el-GR" b="0" dirty="0" smtClean="0"/>
              <a:t> </a:t>
            </a:r>
            <a:r>
              <a:rPr lang="el-GR" b="0" dirty="0" err="1" smtClean="0"/>
              <a:t>ουσιων</a:t>
            </a:r>
            <a:r>
              <a:rPr lang="el-GR" b="0" dirty="0" smtClean="0"/>
              <a:t/>
            </a:r>
            <a:br>
              <a:rPr lang="el-GR" b="0" dirty="0" smtClean="0"/>
            </a:br>
            <a:endParaRPr lang="el-GR" dirty="0"/>
          </a:p>
        </p:txBody>
      </p:sp>
      <p:sp>
        <p:nvSpPr>
          <p:cNvPr id="3" name="2 - Θέση περιεχομένου"/>
          <p:cNvSpPr>
            <a:spLocks noGrp="1"/>
          </p:cNvSpPr>
          <p:nvPr>
            <p:ph idx="1"/>
          </p:nvPr>
        </p:nvSpPr>
        <p:spPr>
          <a:xfrm>
            <a:off x="467544" y="1916832"/>
            <a:ext cx="7239000" cy="4630296"/>
          </a:xfrm>
        </p:spPr>
        <p:txBody>
          <a:bodyPr>
            <a:normAutofit lnSpcReduction="10000"/>
          </a:bodyPr>
          <a:lstStyle/>
          <a:p>
            <a:r>
              <a:rPr lang="el-GR" sz="1900" u="sng" dirty="0" smtClean="0">
                <a:solidFill>
                  <a:schemeClr val="accent1">
                    <a:lumMod val="50000"/>
                  </a:schemeClr>
                </a:solidFill>
                <a:latin typeface="Calibri" pitchFamily="34" charset="0"/>
                <a:cs typeface="Calibri" pitchFamily="34" charset="0"/>
              </a:rPr>
              <a:t>ΔΙΕΓΕΡΤΙΚΑ</a:t>
            </a:r>
            <a:r>
              <a:rPr lang="el-GR" sz="1900" dirty="0" smtClean="0">
                <a:solidFill>
                  <a:schemeClr val="accent1">
                    <a:lumMod val="50000"/>
                  </a:schemeClr>
                </a:solidFill>
                <a:latin typeface="Calibri" pitchFamily="34" charset="0"/>
                <a:cs typeface="Calibri" pitchFamily="34" charset="0"/>
              </a:rPr>
              <a:t>: Τα </a:t>
            </a:r>
            <a:r>
              <a:rPr lang="el-GR" sz="1900" dirty="0" smtClean="0">
                <a:solidFill>
                  <a:schemeClr val="accent1">
                    <a:lumMod val="50000"/>
                  </a:schemeClr>
                </a:solidFill>
                <a:latin typeface="Calibri" pitchFamily="34" charset="0"/>
                <a:cs typeface="Calibri" pitchFamily="34" charset="0"/>
              </a:rPr>
              <a:t>διεγερτικά δρουν άμεσα </a:t>
            </a:r>
            <a:r>
              <a:rPr lang="el-GR" sz="1900" dirty="0" smtClean="0">
                <a:solidFill>
                  <a:schemeClr val="accent1">
                    <a:lumMod val="50000"/>
                  </a:schemeClr>
                </a:solidFill>
                <a:latin typeface="Calibri" pitchFamily="34" charset="0"/>
                <a:cs typeface="Calibri" pitchFamily="34" charset="0"/>
              </a:rPr>
              <a:t>στο Κεντρικό </a:t>
            </a:r>
            <a:r>
              <a:rPr lang="el-GR" sz="1900" dirty="0" smtClean="0">
                <a:solidFill>
                  <a:schemeClr val="accent1">
                    <a:lumMod val="50000"/>
                  </a:schemeClr>
                </a:solidFill>
                <a:latin typeface="Calibri" pitchFamily="34" charset="0"/>
                <a:cs typeface="Calibri" pitchFamily="34" charset="0"/>
              </a:rPr>
              <a:t>νευρικό Σύστημα (ΚΝΣ) και αυξάνουν τη διέγερση του εγκεφάλου και του σώματος . Είναι παράγωγα της αδρεναλίνης. Διαθέτουν επίσης περιφερικές δράσεις </a:t>
            </a:r>
            <a:r>
              <a:rPr lang="el-GR" sz="1900" dirty="0" smtClean="0">
                <a:solidFill>
                  <a:schemeClr val="accent1">
                    <a:lumMod val="50000"/>
                  </a:schemeClr>
                </a:solidFill>
                <a:latin typeface="Calibri" pitchFamily="34" charset="0"/>
                <a:cs typeface="Calibri" pitchFamily="34" charset="0"/>
              </a:rPr>
              <a:t>.</a:t>
            </a:r>
          </a:p>
          <a:p>
            <a:pPr algn="ctr">
              <a:buNone/>
            </a:pPr>
            <a:r>
              <a:rPr lang="el-GR" sz="1900" dirty="0" smtClean="0">
                <a:solidFill>
                  <a:schemeClr val="accent1">
                    <a:lumMod val="50000"/>
                  </a:schemeClr>
                </a:solidFill>
                <a:latin typeface="Calibri" pitchFamily="34" charset="0"/>
                <a:cs typeface="Calibri" pitchFamily="34" charset="0"/>
              </a:rPr>
              <a:t> </a:t>
            </a:r>
            <a:r>
              <a:rPr lang="el-GR" sz="2000" b="1" dirty="0" smtClean="0"/>
              <a:t> </a:t>
            </a:r>
            <a:r>
              <a:rPr lang="el-GR" sz="1900" u="sng" dirty="0" smtClean="0">
                <a:solidFill>
                  <a:schemeClr val="accent1">
                    <a:lumMod val="50000"/>
                  </a:schemeClr>
                </a:solidFill>
                <a:latin typeface="Calibri" pitchFamily="34" charset="0"/>
                <a:cs typeface="Calibri" pitchFamily="34" charset="0"/>
              </a:rPr>
              <a:t>Παραδείγματα </a:t>
            </a:r>
            <a:r>
              <a:rPr lang="el-GR" sz="1900" u="sng" dirty="0" smtClean="0">
                <a:solidFill>
                  <a:schemeClr val="accent1">
                    <a:lumMod val="50000"/>
                  </a:schemeClr>
                </a:solidFill>
                <a:latin typeface="Calibri" pitchFamily="34" charset="0"/>
                <a:cs typeface="Calibri" pitchFamily="34" charset="0"/>
              </a:rPr>
              <a:t>Απαγορευμένων </a:t>
            </a:r>
            <a:r>
              <a:rPr lang="el-GR" sz="1900" u="sng" dirty="0" smtClean="0">
                <a:solidFill>
                  <a:schemeClr val="accent1">
                    <a:lumMod val="50000"/>
                  </a:schemeClr>
                </a:solidFill>
                <a:latin typeface="Calibri" pitchFamily="34" charset="0"/>
                <a:cs typeface="Calibri" pitchFamily="34" charset="0"/>
              </a:rPr>
              <a:t>Διεγερτικών </a:t>
            </a:r>
            <a:r>
              <a:rPr lang="el-GR" sz="1900" u="sng" dirty="0" smtClean="0">
                <a:solidFill>
                  <a:schemeClr val="accent1">
                    <a:lumMod val="50000"/>
                  </a:schemeClr>
                </a:solidFill>
                <a:latin typeface="Calibri" pitchFamily="34" charset="0"/>
                <a:cs typeface="Calibri" pitchFamily="34" charset="0"/>
              </a:rPr>
              <a:t>:</a:t>
            </a:r>
          </a:p>
          <a:p>
            <a:pPr>
              <a:buNone/>
            </a:pPr>
            <a:endParaRPr lang="el-GR" sz="1900" u="sng" dirty="0" smtClean="0">
              <a:solidFill>
                <a:schemeClr val="accent1">
                  <a:lumMod val="50000"/>
                </a:schemeClr>
              </a:solidFill>
              <a:latin typeface="Calibri" pitchFamily="34" charset="0"/>
              <a:cs typeface="Calibri" pitchFamily="34" charset="0"/>
            </a:endParaRPr>
          </a:p>
          <a:p>
            <a:pPr>
              <a:buFont typeface="Wingdings" pitchFamily="2" charset="2"/>
              <a:buChar char="q"/>
            </a:pPr>
            <a:r>
              <a:rPr lang="el-GR" sz="1900" u="sng" dirty="0" err="1" smtClean="0">
                <a:solidFill>
                  <a:schemeClr val="accent1">
                    <a:lumMod val="50000"/>
                  </a:schemeClr>
                </a:solidFill>
                <a:latin typeface="Calibri" pitchFamily="34" charset="0"/>
                <a:cs typeface="Calibri" pitchFamily="34" charset="0"/>
              </a:rPr>
              <a:t>Συμπαθομιμητικοί</a:t>
            </a:r>
            <a:r>
              <a:rPr lang="el-GR" sz="1900" u="sng" dirty="0" smtClean="0">
                <a:solidFill>
                  <a:schemeClr val="accent1">
                    <a:lumMod val="50000"/>
                  </a:schemeClr>
                </a:solidFill>
                <a:latin typeface="Calibri" pitchFamily="34" charset="0"/>
                <a:cs typeface="Calibri" pitchFamily="34" charset="0"/>
              </a:rPr>
              <a:t> παράγοντες</a:t>
            </a:r>
            <a:r>
              <a:rPr lang="el-GR" sz="1900" dirty="0" smtClean="0">
                <a:solidFill>
                  <a:schemeClr val="accent1">
                    <a:lumMod val="50000"/>
                  </a:schemeClr>
                </a:solidFill>
                <a:latin typeface="Calibri" pitchFamily="34" charset="0"/>
                <a:cs typeface="Calibri" pitchFamily="34" charset="0"/>
              </a:rPr>
              <a:t>: </a:t>
            </a:r>
            <a:r>
              <a:rPr lang="el-GR" sz="1900" dirty="0" err="1" smtClean="0">
                <a:solidFill>
                  <a:schemeClr val="accent1">
                    <a:lumMod val="50000"/>
                  </a:schemeClr>
                </a:solidFill>
                <a:latin typeface="Calibri" pitchFamily="34" charset="0"/>
                <a:cs typeface="Calibri" pitchFamily="34" charset="0"/>
              </a:rPr>
              <a:t>Εφεδρίνη</a:t>
            </a:r>
            <a:r>
              <a:rPr lang="el-GR" sz="1900" dirty="0" smtClean="0">
                <a:solidFill>
                  <a:schemeClr val="accent1">
                    <a:lumMod val="50000"/>
                  </a:schemeClr>
                </a:solidFill>
                <a:latin typeface="Calibri" pitchFamily="34" charset="0"/>
                <a:cs typeface="Calibri" pitchFamily="34" charset="0"/>
              </a:rPr>
              <a:t> </a:t>
            </a:r>
            <a:r>
              <a:rPr lang="el-GR" sz="1900" dirty="0" smtClean="0">
                <a:solidFill>
                  <a:schemeClr val="accent1">
                    <a:lumMod val="50000"/>
                  </a:schemeClr>
                </a:solidFill>
                <a:latin typeface="Calibri" pitchFamily="34" charset="0"/>
                <a:cs typeface="Calibri" pitchFamily="34" charset="0"/>
              </a:rPr>
              <a:t> </a:t>
            </a:r>
          </a:p>
          <a:p>
            <a:pPr>
              <a:buNone/>
            </a:pPr>
            <a:endParaRPr lang="el-GR" sz="1900" dirty="0" smtClean="0">
              <a:solidFill>
                <a:schemeClr val="accent1">
                  <a:lumMod val="50000"/>
                </a:schemeClr>
              </a:solidFill>
              <a:latin typeface="Calibri" pitchFamily="34" charset="0"/>
              <a:cs typeface="Calibri" pitchFamily="34" charset="0"/>
            </a:endParaRPr>
          </a:p>
          <a:p>
            <a:pPr>
              <a:buFont typeface="Wingdings" pitchFamily="2" charset="2"/>
              <a:buChar char="q"/>
            </a:pPr>
            <a:r>
              <a:rPr lang="el-GR" sz="1900" u="sng" dirty="0" smtClean="0">
                <a:solidFill>
                  <a:schemeClr val="accent1">
                    <a:lumMod val="50000"/>
                  </a:schemeClr>
                </a:solidFill>
                <a:latin typeface="Calibri" pitchFamily="34" charset="0"/>
                <a:cs typeface="Calibri" pitchFamily="34" charset="0"/>
              </a:rPr>
              <a:t>Αμφεταμίνες</a:t>
            </a:r>
            <a:r>
              <a:rPr lang="el-GR" sz="1900" dirty="0" smtClean="0">
                <a:solidFill>
                  <a:schemeClr val="accent1">
                    <a:lumMod val="50000"/>
                  </a:schemeClr>
                </a:solidFill>
                <a:latin typeface="Calibri" pitchFamily="34" charset="0"/>
                <a:cs typeface="Calibri" pitchFamily="34" charset="0"/>
              </a:rPr>
              <a:t>:  </a:t>
            </a:r>
            <a:r>
              <a:rPr lang="el-GR" sz="1900" dirty="0" err="1" smtClean="0">
                <a:solidFill>
                  <a:schemeClr val="accent1">
                    <a:lumMod val="50000"/>
                  </a:schemeClr>
                </a:solidFill>
                <a:latin typeface="Calibri" pitchFamily="34" charset="0"/>
                <a:cs typeface="Calibri" pitchFamily="34" charset="0"/>
              </a:rPr>
              <a:t>Μεθαμφεταμίνη</a:t>
            </a:r>
            <a:r>
              <a:rPr lang="el-GR" sz="1900" dirty="0" smtClean="0">
                <a:solidFill>
                  <a:schemeClr val="accent1">
                    <a:lumMod val="50000"/>
                  </a:schemeClr>
                </a:solidFill>
                <a:latin typeface="Calibri" pitchFamily="34" charset="0"/>
                <a:cs typeface="Calibri" pitchFamily="34" charset="0"/>
              </a:rPr>
              <a:t>, η 3,4-Μεθυλενεδιοξυαμφεταμίνη (MDA) και Έκσταση (MDMA) </a:t>
            </a:r>
            <a:endParaRPr lang="el-GR" sz="1900" dirty="0" smtClean="0">
              <a:solidFill>
                <a:schemeClr val="accent1">
                  <a:lumMod val="50000"/>
                </a:schemeClr>
              </a:solidFill>
              <a:latin typeface="Calibri" pitchFamily="34" charset="0"/>
              <a:cs typeface="Calibri" pitchFamily="34" charset="0"/>
            </a:endParaRPr>
          </a:p>
          <a:p>
            <a:pPr>
              <a:buNone/>
            </a:pPr>
            <a:endParaRPr lang="el-GR" sz="1900" dirty="0" smtClean="0">
              <a:solidFill>
                <a:schemeClr val="accent1">
                  <a:lumMod val="50000"/>
                </a:schemeClr>
              </a:solidFill>
              <a:latin typeface="Calibri" pitchFamily="34" charset="0"/>
              <a:cs typeface="Calibri" pitchFamily="34" charset="0"/>
            </a:endParaRPr>
          </a:p>
          <a:p>
            <a:pPr>
              <a:buFont typeface="Wingdings" pitchFamily="2" charset="2"/>
              <a:buChar char="q"/>
            </a:pPr>
            <a:r>
              <a:rPr lang="el-GR" sz="1900" dirty="0" err="1" smtClean="0">
                <a:solidFill>
                  <a:schemeClr val="accent1">
                    <a:lumMod val="50000"/>
                  </a:schemeClr>
                </a:solidFill>
                <a:latin typeface="Calibri" pitchFamily="34" charset="0"/>
                <a:cs typeface="Calibri" pitchFamily="34" charset="0"/>
              </a:rPr>
              <a:t>Επινεφρίνη</a:t>
            </a:r>
            <a:r>
              <a:rPr lang="el-GR" sz="1900" dirty="0" smtClean="0">
                <a:solidFill>
                  <a:schemeClr val="accent1">
                    <a:lumMod val="50000"/>
                  </a:schemeClr>
                </a:solidFill>
                <a:latin typeface="Calibri" pitchFamily="34" charset="0"/>
                <a:cs typeface="Calibri" pitchFamily="34" charset="0"/>
              </a:rPr>
              <a:t> , Κοκαΐνη </a:t>
            </a:r>
            <a:r>
              <a:rPr lang="el-GR" sz="1900" dirty="0" err="1" smtClean="0">
                <a:solidFill>
                  <a:schemeClr val="accent1">
                    <a:lumMod val="50000"/>
                  </a:schemeClr>
                </a:solidFill>
                <a:latin typeface="Calibri" pitchFamily="34" charset="0"/>
                <a:cs typeface="Calibri" pitchFamily="34" charset="0"/>
              </a:rPr>
              <a:t>κ.α</a:t>
            </a:r>
            <a:r>
              <a:rPr lang="el-GR" sz="1900" dirty="0" smtClean="0">
                <a:solidFill>
                  <a:schemeClr val="accent1">
                    <a:lumMod val="50000"/>
                  </a:schemeClr>
                </a:solidFill>
                <a:latin typeface="Calibri" pitchFamily="34" charset="0"/>
                <a:cs typeface="Calibri" pitchFamily="34" charset="0"/>
              </a:rPr>
              <a:t> </a:t>
            </a:r>
            <a:br>
              <a:rPr lang="el-GR" sz="1900" dirty="0" smtClean="0">
                <a:solidFill>
                  <a:schemeClr val="accent1">
                    <a:lumMod val="50000"/>
                  </a:schemeClr>
                </a:solidFill>
                <a:latin typeface="Calibri" pitchFamily="34" charset="0"/>
                <a:cs typeface="Calibri" pitchFamily="34" charset="0"/>
              </a:rPr>
            </a:br>
            <a:r>
              <a:rPr lang="el-GR" sz="2000" dirty="0" smtClean="0"/>
              <a:t/>
            </a:r>
            <a:br>
              <a:rPr lang="el-GR" sz="2000" dirty="0" smtClean="0"/>
            </a:br>
            <a:r>
              <a:rPr lang="el-GR" sz="2000" dirty="0" smtClean="0"/>
              <a:t/>
            </a:r>
            <a:br>
              <a:rPr lang="el-GR" sz="2000" dirty="0" smtClean="0"/>
            </a:br>
            <a:endParaRPr lang="el-GR" sz="1900" u="sng" dirty="0">
              <a:solidFill>
                <a:schemeClr val="accent1">
                  <a:lumMod val="50000"/>
                </a:schemeClr>
              </a:solidFill>
              <a:latin typeface="Calibri" pitchFamily="34" charset="0"/>
              <a:cs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692696"/>
            <a:ext cx="3744416" cy="1143000"/>
          </a:xfrm>
        </p:spPr>
        <p:txBody>
          <a:bodyPr>
            <a:normAutofit fontScale="90000"/>
          </a:bodyPr>
          <a:lstStyle/>
          <a:p>
            <a:pPr algn="ctr"/>
            <a:r>
              <a:rPr lang="el-GR" sz="2200" dirty="0" smtClean="0"/>
              <a:t>Που </a:t>
            </a:r>
            <a:r>
              <a:rPr lang="el-GR" sz="2200" dirty="0" err="1" smtClean="0"/>
              <a:t>βρισκονται</a:t>
            </a:r>
            <a:r>
              <a:rPr lang="el-GR" sz="2200" dirty="0" smtClean="0"/>
              <a:t> </a:t>
            </a:r>
            <a:r>
              <a:rPr lang="el-GR" sz="2200" dirty="0" smtClean="0"/>
              <a:t>ΤΑ </a:t>
            </a:r>
            <a:r>
              <a:rPr lang="el-GR" sz="2200" dirty="0" err="1" smtClean="0"/>
              <a:t>Διεγερτικα</a:t>
            </a:r>
            <a:r>
              <a:rPr lang="el-GR" sz="2200" dirty="0" smtClean="0"/>
              <a:t>?</a:t>
            </a:r>
            <a:r>
              <a:rPr lang="el-GR" dirty="0" smtClean="0"/>
              <a:t/>
            </a:r>
            <a:br>
              <a:rPr lang="el-GR" dirty="0" smtClean="0"/>
            </a:br>
            <a:endParaRPr lang="el-GR" dirty="0"/>
          </a:p>
        </p:txBody>
      </p:sp>
      <p:sp>
        <p:nvSpPr>
          <p:cNvPr id="3" name="2 - Θέση περιεχομένου"/>
          <p:cNvSpPr>
            <a:spLocks noGrp="1"/>
          </p:cNvSpPr>
          <p:nvPr>
            <p:ph sz="half" idx="1"/>
          </p:nvPr>
        </p:nvSpPr>
        <p:spPr>
          <a:xfrm>
            <a:off x="539552" y="1988840"/>
            <a:ext cx="3520440" cy="4525963"/>
          </a:xfrm>
        </p:spPr>
        <p:txBody>
          <a:bodyPr>
            <a:normAutofit/>
          </a:bodyPr>
          <a:lstStyle/>
          <a:p>
            <a:r>
              <a:rPr lang="el-GR" sz="1900" dirty="0" smtClean="0">
                <a:solidFill>
                  <a:schemeClr val="accent1">
                    <a:lumMod val="50000"/>
                  </a:schemeClr>
                </a:solidFill>
                <a:latin typeface="Calibri" pitchFamily="34" charset="0"/>
                <a:cs typeface="Calibri" pitchFamily="34" charset="0"/>
              </a:rPr>
              <a:t>Τα διεγερτικά βρίσκονται σε ποικίλα φυτικά και διατροφικά συμπληρώματα, </a:t>
            </a:r>
            <a:r>
              <a:rPr lang="el-GR" sz="1900" dirty="0" smtClean="0">
                <a:solidFill>
                  <a:schemeClr val="accent1">
                    <a:lumMod val="50000"/>
                  </a:schemeClr>
                </a:solidFill>
                <a:latin typeface="Calibri" pitchFamily="34" charset="0"/>
                <a:cs typeface="Calibri" pitchFamily="34" charset="0"/>
              </a:rPr>
              <a:t>που χρησιμοποιούνται </a:t>
            </a:r>
            <a:r>
              <a:rPr lang="el-GR" sz="1900" dirty="0" smtClean="0">
                <a:solidFill>
                  <a:schemeClr val="accent1">
                    <a:lumMod val="50000"/>
                  </a:schemeClr>
                </a:solidFill>
                <a:latin typeface="Calibri" pitchFamily="34" charset="0"/>
                <a:cs typeface="Calibri" pitchFamily="34" charset="0"/>
              </a:rPr>
              <a:t>φάρμακα κατά του κρυολογήματος και αλλεργικής ρινίτιδας τ</a:t>
            </a:r>
            <a:r>
              <a:rPr lang="el-GR" sz="1900" dirty="0" smtClean="0">
                <a:solidFill>
                  <a:schemeClr val="accent1">
                    <a:lumMod val="50000"/>
                  </a:schemeClr>
                </a:solidFill>
                <a:latin typeface="Calibri" pitchFamily="34" charset="0"/>
                <a:cs typeface="Calibri" pitchFamily="34" charset="0"/>
              </a:rPr>
              <a:t>ης.</a:t>
            </a:r>
            <a:r>
              <a:rPr lang="el-GR" sz="1900" dirty="0" smtClean="0">
                <a:solidFill>
                  <a:schemeClr val="accent1">
                    <a:lumMod val="50000"/>
                  </a:schemeClr>
                </a:solidFill>
                <a:latin typeface="Calibri" pitchFamily="34" charset="0"/>
                <a:cs typeface="Calibri" pitchFamily="34" charset="0"/>
              </a:rPr>
              <a:t> </a:t>
            </a:r>
            <a:r>
              <a:rPr lang="el-GR" sz="1900" dirty="0" smtClean="0">
                <a:solidFill>
                  <a:schemeClr val="accent1">
                    <a:lumMod val="50000"/>
                  </a:schemeClr>
                </a:solidFill>
                <a:latin typeface="Calibri" pitchFamily="34" charset="0"/>
                <a:cs typeface="Calibri" pitchFamily="34" charset="0"/>
              </a:rPr>
              <a:t>Οι </a:t>
            </a:r>
            <a:r>
              <a:rPr lang="el-GR" sz="1900" dirty="0" smtClean="0">
                <a:solidFill>
                  <a:schemeClr val="accent1">
                    <a:lumMod val="50000"/>
                  </a:schemeClr>
                </a:solidFill>
                <a:latin typeface="Calibri" pitchFamily="34" charset="0"/>
                <a:cs typeface="Calibri" pitchFamily="34" charset="0"/>
              </a:rPr>
              <a:t>αθλητές οφείλουν να ενημερώνουν το φαρμακοποιό ή τον ιατρό τους, σχετικά με το ενδεχόμενο να υποβληθούν σε έλεγχο απαγορευμένων ουσιών. </a:t>
            </a:r>
            <a:r>
              <a:rPr lang="el-GR" sz="1900" dirty="0" smtClean="0">
                <a:latin typeface="Calibri" pitchFamily="34" charset="0"/>
                <a:cs typeface="Calibri" pitchFamily="34" charset="0"/>
              </a:rPr>
              <a:t/>
            </a:r>
            <a:br>
              <a:rPr lang="el-GR" sz="1900" dirty="0" smtClean="0">
                <a:latin typeface="Calibri" pitchFamily="34" charset="0"/>
                <a:cs typeface="Calibri" pitchFamily="34" charset="0"/>
              </a:rPr>
            </a:br>
            <a:endParaRPr lang="el-GR" sz="1900" dirty="0">
              <a:latin typeface="Calibri" pitchFamily="34" charset="0"/>
              <a:cs typeface="Calibri" pitchFamily="34" charset="0"/>
            </a:endParaRPr>
          </a:p>
        </p:txBody>
      </p:sp>
      <p:sp>
        <p:nvSpPr>
          <p:cNvPr id="4" name="3 - Θέση περιεχομένου"/>
          <p:cNvSpPr>
            <a:spLocks noGrp="1"/>
          </p:cNvSpPr>
          <p:nvPr>
            <p:ph sz="half" idx="2"/>
          </p:nvPr>
        </p:nvSpPr>
        <p:spPr/>
        <p:txBody>
          <a:bodyPr>
            <a:normAutofit/>
          </a:bodyPr>
          <a:lstStyle/>
          <a:p>
            <a:endParaRPr lang="el-GR" sz="1900" dirty="0" smtClean="0">
              <a:latin typeface="Calibri" pitchFamily="34" charset="0"/>
              <a:cs typeface="Calibri" pitchFamily="34" charset="0"/>
            </a:endParaRPr>
          </a:p>
          <a:p>
            <a:r>
              <a:rPr lang="el-GR" sz="1900" dirty="0" smtClean="0">
                <a:solidFill>
                  <a:schemeClr val="accent1">
                    <a:lumMod val="50000"/>
                  </a:schemeClr>
                </a:solidFill>
                <a:latin typeface="Calibri" pitchFamily="34" charset="0"/>
                <a:cs typeface="Calibri" pitchFamily="34" charset="0"/>
              </a:rPr>
              <a:t>Καφές (1-4%)</a:t>
            </a:r>
          </a:p>
          <a:p>
            <a:r>
              <a:rPr lang="el-GR" sz="1900" dirty="0" smtClean="0">
                <a:solidFill>
                  <a:schemeClr val="accent1">
                    <a:lumMod val="50000"/>
                  </a:schemeClr>
                </a:solidFill>
                <a:latin typeface="Calibri" pitchFamily="34" charset="0"/>
                <a:cs typeface="Calibri" pitchFamily="34" charset="0"/>
              </a:rPr>
              <a:t> τσάι(1-4%)</a:t>
            </a:r>
          </a:p>
          <a:p>
            <a:r>
              <a:rPr lang="el-GR" sz="1900" dirty="0" smtClean="0">
                <a:solidFill>
                  <a:schemeClr val="accent1">
                    <a:lumMod val="50000"/>
                  </a:schemeClr>
                </a:solidFill>
                <a:latin typeface="Calibri" pitchFamily="34" charset="0"/>
                <a:cs typeface="Calibri" pitchFamily="34" charset="0"/>
              </a:rPr>
              <a:t> σοκολάτα(1-4%)</a:t>
            </a:r>
          </a:p>
          <a:p>
            <a:r>
              <a:rPr lang="el-GR" sz="1900" dirty="0" smtClean="0">
                <a:solidFill>
                  <a:schemeClr val="accent1">
                    <a:lumMod val="50000"/>
                  </a:schemeClr>
                </a:solidFill>
                <a:latin typeface="Calibri" pitchFamily="34" charset="0"/>
                <a:cs typeface="Calibri" pitchFamily="34" charset="0"/>
              </a:rPr>
              <a:t> </a:t>
            </a:r>
            <a:r>
              <a:rPr lang="el-GR" sz="1900" dirty="0" err="1" smtClean="0">
                <a:solidFill>
                  <a:schemeClr val="accent1">
                    <a:lumMod val="50000"/>
                  </a:schemeClr>
                </a:solidFill>
                <a:latin typeface="Calibri" pitchFamily="34" charset="0"/>
                <a:cs typeface="Calibri" pitchFamily="34" charset="0"/>
              </a:rPr>
              <a:t>Red</a:t>
            </a:r>
            <a:r>
              <a:rPr lang="el-GR" sz="1900" dirty="0" smtClean="0">
                <a:solidFill>
                  <a:schemeClr val="accent1">
                    <a:lumMod val="50000"/>
                  </a:schemeClr>
                </a:solidFill>
                <a:latin typeface="Calibri" pitchFamily="34" charset="0"/>
                <a:cs typeface="Calibri" pitchFamily="34" charset="0"/>
              </a:rPr>
              <a:t> </a:t>
            </a:r>
            <a:r>
              <a:rPr lang="el-GR" sz="1900" dirty="0" err="1" smtClean="0">
                <a:solidFill>
                  <a:schemeClr val="accent1">
                    <a:lumMod val="50000"/>
                  </a:schemeClr>
                </a:solidFill>
                <a:latin typeface="Calibri" pitchFamily="34" charset="0"/>
                <a:cs typeface="Calibri" pitchFamily="34" charset="0"/>
              </a:rPr>
              <a:t>Bull</a:t>
            </a:r>
            <a:r>
              <a:rPr lang="el-GR" sz="1900" dirty="0" smtClean="0">
                <a:solidFill>
                  <a:schemeClr val="accent1">
                    <a:lumMod val="50000"/>
                  </a:schemeClr>
                </a:solidFill>
                <a:latin typeface="Calibri" pitchFamily="34" charset="0"/>
                <a:cs typeface="Calibri" pitchFamily="34" charset="0"/>
              </a:rPr>
              <a:t> / </a:t>
            </a:r>
            <a:r>
              <a:rPr lang="el-GR" sz="1900" dirty="0" err="1" smtClean="0">
                <a:solidFill>
                  <a:schemeClr val="accent1">
                    <a:lumMod val="50000"/>
                  </a:schemeClr>
                </a:solidFill>
                <a:latin typeface="Calibri" pitchFamily="34" charset="0"/>
                <a:cs typeface="Calibri" pitchFamily="34" charset="0"/>
              </a:rPr>
              <a:t>Red</a:t>
            </a:r>
            <a:r>
              <a:rPr lang="el-GR" sz="1900" dirty="0" smtClean="0">
                <a:solidFill>
                  <a:schemeClr val="accent1">
                    <a:lumMod val="50000"/>
                  </a:schemeClr>
                </a:solidFill>
                <a:latin typeface="Calibri" pitchFamily="34" charset="0"/>
                <a:cs typeface="Calibri" pitchFamily="34" charset="0"/>
              </a:rPr>
              <a:t> </a:t>
            </a:r>
            <a:r>
              <a:rPr lang="el-GR" sz="1900" dirty="0" err="1" smtClean="0">
                <a:solidFill>
                  <a:schemeClr val="accent1">
                    <a:lumMod val="50000"/>
                  </a:schemeClr>
                </a:solidFill>
                <a:latin typeface="Calibri" pitchFamily="34" charset="0"/>
                <a:cs typeface="Calibri" pitchFamily="34" charset="0"/>
              </a:rPr>
              <a:t>kick</a:t>
            </a:r>
            <a:endParaRPr lang="el-GR" sz="1900" dirty="0" smtClean="0">
              <a:solidFill>
                <a:schemeClr val="accent1">
                  <a:lumMod val="50000"/>
                </a:schemeClr>
              </a:solidFill>
              <a:latin typeface="Calibri" pitchFamily="34" charset="0"/>
              <a:cs typeface="Calibri" pitchFamily="34" charset="0"/>
            </a:endParaRPr>
          </a:p>
          <a:p>
            <a:r>
              <a:rPr lang="el-GR" sz="1900" dirty="0" smtClean="0">
                <a:solidFill>
                  <a:schemeClr val="accent1">
                    <a:lumMod val="50000"/>
                  </a:schemeClr>
                </a:solidFill>
                <a:latin typeface="Calibri" pitchFamily="34" charset="0"/>
                <a:cs typeface="Calibri" pitchFamily="34" charset="0"/>
              </a:rPr>
              <a:t> αναψυκτικά </a:t>
            </a:r>
            <a:r>
              <a:rPr lang="el-GR" sz="1900" dirty="0" smtClean="0">
                <a:solidFill>
                  <a:schemeClr val="accent1">
                    <a:lumMod val="50000"/>
                  </a:schemeClr>
                </a:solidFill>
                <a:latin typeface="Calibri" pitchFamily="34" charset="0"/>
                <a:cs typeface="Calibri" pitchFamily="34" charset="0"/>
              </a:rPr>
              <a:t>(τύπου κόλα), </a:t>
            </a:r>
            <a:r>
              <a:rPr lang="el-GR" sz="1900" dirty="0" err="1" smtClean="0">
                <a:solidFill>
                  <a:schemeClr val="accent1">
                    <a:lumMod val="50000"/>
                  </a:schemeClr>
                </a:solidFill>
                <a:latin typeface="Calibri" pitchFamily="34" charset="0"/>
                <a:cs typeface="Calibri" pitchFamily="34" charset="0"/>
              </a:rPr>
              <a:t>Feminax</a:t>
            </a:r>
            <a:r>
              <a:rPr lang="el-GR" sz="1900" dirty="0" smtClean="0">
                <a:solidFill>
                  <a:schemeClr val="accent1">
                    <a:lumMod val="50000"/>
                  </a:schemeClr>
                </a:solidFill>
                <a:latin typeface="Calibri" pitchFamily="34" charset="0"/>
                <a:cs typeface="Calibri" pitchFamily="34" charset="0"/>
              </a:rPr>
              <a:t>, </a:t>
            </a:r>
            <a:r>
              <a:rPr lang="el-GR" sz="1900" dirty="0" err="1" smtClean="0">
                <a:solidFill>
                  <a:schemeClr val="accent1">
                    <a:lumMod val="50000"/>
                  </a:schemeClr>
                </a:solidFill>
                <a:latin typeface="Calibri" pitchFamily="34" charset="0"/>
                <a:cs typeface="Calibri" pitchFamily="34" charset="0"/>
              </a:rPr>
              <a:t>Pro</a:t>
            </a:r>
            <a:r>
              <a:rPr lang="el-GR" sz="1900" dirty="0" smtClean="0">
                <a:solidFill>
                  <a:schemeClr val="accent1">
                    <a:lumMod val="50000"/>
                  </a:schemeClr>
                </a:solidFill>
                <a:latin typeface="Calibri" pitchFamily="34" charset="0"/>
                <a:cs typeface="Calibri" pitchFamily="34" charset="0"/>
              </a:rPr>
              <a:t>. </a:t>
            </a:r>
          </a:p>
          <a:p>
            <a:r>
              <a:rPr lang="el-GR" sz="1900" dirty="0" err="1" smtClean="0">
                <a:solidFill>
                  <a:schemeClr val="accent1">
                    <a:lumMod val="50000"/>
                  </a:schemeClr>
                </a:solidFill>
                <a:latin typeface="Calibri" pitchFamily="34" charset="0"/>
                <a:cs typeface="Calibri" pitchFamily="34" charset="0"/>
              </a:rPr>
              <a:t>Panadol</a:t>
            </a:r>
            <a:r>
              <a:rPr lang="el-GR" sz="1900" dirty="0" smtClean="0">
                <a:solidFill>
                  <a:schemeClr val="accent1">
                    <a:lumMod val="50000"/>
                  </a:schemeClr>
                </a:solidFill>
                <a:latin typeface="Calibri" pitchFamily="34" charset="0"/>
                <a:cs typeface="Calibri" pitchFamily="34" charset="0"/>
              </a:rPr>
              <a:t> </a:t>
            </a:r>
            <a:r>
              <a:rPr lang="el-GR" sz="1900" dirty="0" err="1" smtClean="0">
                <a:solidFill>
                  <a:schemeClr val="accent1">
                    <a:lumMod val="50000"/>
                  </a:schemeClr>
                </a:solidFill>
                <a:latin typeface="Calibri" pitchFamily="34" charset="0"/>
                <a:cs typeface="Calibri" pitchFamily="34" charset="0"/>
              </a:rPr>
              <a:t>Extra</a:t>
            </a:r>
            <a:r>
              <a:rPr lang="el-GR" sz="1900" dirty="0" smtClean="0">
                <a:solidFill>
                  <a:schemeClr val="accent1">
                    <a:lumMod val="50000"/>
                  </a:schemeClr>
                </a:solidFill>
                <a:latin typeface="Calibri" pitchFamily="34" charset="0"/>
                <a:cs typeface="Calibri" pitchFamily="34" charset="0"/>
              </a:rPr>
              <a:t> ή </a:t>
            </a:r>
            <a:r>
              <a:rPr lang="el-GR" sz="1900" dirty="0" err="1" smtClean="0">
                <a:solidFill>
                  <a:schemeClr val="accent1">
                    <a:lumMod val="50000"/>
                  </a:schemeClr>
                </a:solidFill>
                <a:latin typeface="Calibri" pitchFamily="34" charset="0"/>
                <a:cs typeface="Calibri" pitchFamily="34" charset="0"/>
              </a:rPr>
              <a:t>Hedex</a:t>
            </a:r>
            <a:endParaRPr lang="el-GR" sz="1900" dirty="0">
              <a:solidFill>
                <a:schemeClr val="accent1">
                  <a:lumMod val="50000"/>
                </a:schemeClr>
              </a:solidFill>
              <a:latin typeface="Calibri" pitchFamily="34" charset="0"/>
              <a:cs typeface="Calibri" pitchFamily="34" charset="0"/>
            </a:endParaRPr>
          </a:p>
        </p:txBody>
      </p:sp>
      <p:sp>
        <p:nvSpPr>
          <p:cNvPr id="7" name="1 - Τίτλος"/>
          <p:cNvSpPr txBox="1">
            <a:spLocks/>
          </p:cNvSpPr>
          <p:nvPr/>
        </p:nvSpPr>
        <p:spPr>
          <a:xfrm>
            <a:off x="3995936" y="332656"/>
            <a:ext cx="3744416" cy="1143000"/>
          </a:xfrm>
          <a:prstGeom prst="rect">
            <a:avLst/>
          </a:prstGeom>
        </p:spPr>
        <p:txBody>
          <a:bodyPr vert="horz" lIns="45720" tIns="0" rIns="45720" bIns="0" anchor="b" anchorCtr="0">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r>
            <a:br>
              <a:rPr kumimoji="0" lang="el-GR"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br>
            <a:endParaRPr kumimoji="0" lang="el-GR" sz="3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
        <p:nvSpPr>
          <p:cNvPr id="9" name="1 - Τίτλος"/>
          <p:cNvSpPr txBox="1">
            <a:spLocks/>
          </p:cNvSpPr>
          <p:nvPr/>
        </p:nvSpPr>
        <p:spPr>
          <a:xfrm>
            <a:off x="4211960" y="620688"/>
            <a:ext cx="3744416" cy="1143000"/>
          </a:xfrm>
          <a:prstGeom prst="rect">
            <a:avLst/>
          </a:prstGeom>
        </p:spPr>
        <p:txBody>
          <a:bodyPr vert="horz" lIns="45720" tIns="0" rIns="45720" bIns="0" anchor="b" anchorCtr="0">
            <a:normAutofit fontScale="5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l-GR" sz="3800" b="1" i="0" u="none" strike="noStrike" kern="1200" cap="all" spc="0" normalizeH="0" baseline="0" noProof="0" dirty="0" err="1"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Κοινα</a:t>
            </a:r>
            <a:r>
              <a:rPr kumimoji="0" lang="el-GR"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t>
            </a:r>
            <a:r>
              <a:rPr kumimoji="0" lang="el-GR" sz="3800" b="1" i="0" u="none" strike="noStrike" kern="1200" cap="all" spc="0" normalizeH="0" baseline="0" noProof="0" dirty="0" err="1"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χρησιμοποιουμενα</a:t>
            </a:r>
            <a:r>
              <a:rPr kumimoji="0" lang="el-GR"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t>
            </a:r>
            <a:r>
              <a:rPr kumimoji="0" lang="el-GR" sz="3800" b="1" i="0" u="none" strike="noStrike" kern="1200" cap="all" spc="0" normalizeH="0" baseline="0" noProof="0" dirty="0" err="1"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προΪοντα</a:t>
            </a:r>
            <a:r>
              <a:rPr kumimoji="0" lang="el-GR"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που </a:t>
            </a:r>
            <a:r>
              <a:rPr kumimoji="0" lang="el-GR" sz="3800" b="1" i="0" u="none" strike="noStrike" kern="1200" cap="all" spc="0" normalizeH="0" baseline="0" noProof="0" dirty="0" err="1"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περιεχουν</a:t>
            </a:r>
            <a:r>
              <a:rPr kumimoji="0" lang="el-GR"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t>
            </a:r>
            <a:r>
              <a:rPr kumimoji="0" lang="el-GR" sz="3800" b="1" i="0" u="none" strike="noStrike" kern="1200" cap="all" spc="0" normalizeH="0" baseline="0" noProof="0" dirty="0" err="1"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ΚαφεΪνη</a:t>
            </a:r>
            <a:r>
              <a:rPr kumimoji="0" lang="el-GR"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t>
            </a:r>
            <a:br>
              <a:rPr kumimoji="0" lang="el-GR"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br>
            <a:endParaRPr kumimoji="0" lang="el-GR" sz="3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95536" y="0"/>
            <a:ext cx="7239000" cy="1143000"/>
          </a:xfrm>
        </p:spPr>
        <p:txBody>
          <a:bodyPr/>
          <a:lstStyle/>
          <a:p>
            <a:pPr algn="ctr"/>
            <a:r>
              <a:rPr lang="el-GR" dirty="0" smtClean="0"/>
              <a:t>Τι </a:t>
            </a:r>
            <a:r>
              <a:rPr lang="el-GR" dirty="0" err="1" smtClean="0"/>
              <a:t>ειναι</a:t>
            </a:r>
            <a:r>
              <a:rPr lang="el-GR" dirty="0" smtClean="0"/>
              <a:t> τα </a:t>
            </a:r>
            <a:r>
              <a:rPr lang="el-GR" dirty="0" err="1" smtClean="0"/>
              <a:t>αναβολικα</a:t>
            </a:r>
            <a:endParaRPr lang="el-GR" dirty="0"/>
          </a:p>
        </p:txBody>
      </p:sp>
      <p:sp>
        <p:nvSpPr>
          <p:cNvPr id="3" name="2 - Θέση περιεχομένου"/>
          <p:cNvSpPr>
            <a:spLocks noGrp="1"/>
          </p:cNvSpPr>
          <p:nvPr>
            <p:ph idx="1"/>
          </p:nvPr>
        </p:nvSpPr>
        <p:spPr>
          <a:xfrm>
            <a:off x="457200" y="2060848"/>
            <a:ext cx="7239000" cy="4394888"/>
          </a:xfrm>
        </p:spPr>
        <p:txBody>
          <a:bodyPr>
            <a:normAutofit/>
          </a:bodyPr>
          <a:lstStyle/>
          <a:p>
            <a:r>
              <a:rPr lang="el-GR" sz="1900" dirty="0" smtClean="0">
                <a:solidFill>
                  <a:schemeClr val="accent1">
                    <a:lumMod val="50000"/>
                  </a:schemeClr>
                </a:solidFill>
                <a:latin typeface="Calibri" pitchFamily="34" charset="0"/>
                <a:cs typeface="Calibri" pitchFamily="34" charset="0"/>
              </a:rPr>
              <a:t>Τα αναβολικά είναι οργανικές </a:t>
            </a:r>
            <a:r>
              <a:rPr lang="el-GR" sz="1900" dirty="0" smtClean="0">
                <a:solidFill>
                  <a:schemeClr val="accent1">
                    <a:lumMod val="50000"/>
                  </a:schemeClr>
                </a:solidFill>
                <a:latin typeface="Calibri" pitchFamily="34" charset="0"/>
                <a:cs typeface="Calibri" pitchFamily="34" charset="0"/>
              </a:rPr>
              <a:t>χημικές ενώσεις που προάγουν τον αναβολισμό, δηλαδή τις βιοχημικές εκείνες διεργασίες του οργανισμού που οδηγούν σε σύνθεση μεγαλύτερων χημικών μορίων. Στην πράξη κυρίως ενδιαφέρει η προαγωγή του αναβολισμού των πρωτεϊνών. Η χρήση τους άρχισε το 1940 για την καταπολέμηση της γεροντικής αδυναμίας, της ανορεξίας, και για την νεφρική ανεπάρκεια. Αντίθετα σήμερα χρήση αναβολικών γίνεται από τους αθλητές για την βελτίωση της αθλητική τους επίδοσης. Το φαινόμενο της χρήσης των αναβολικών είναι πιο έντονο στους </a:t>
            </a:r>
            <a:r>
              <a:rPr lang="el-GR" sz="1900" dirty="0" err="1" smtClean="0">
                <a:solidFill>
                  <a:schemeClr val="accent1">
                    <a:lumMod val="50000"/>
                  </a:schemeClr>
                </a:solidFill>
                <a:latin typeface="Calibri" pitchFamily="34" charset="0"/>
                <a:cs typeface="Calibri" pitchFamily="34" charset="0"/>
              </a:rPr>
              <a:t>body</a:t>
            </a:r>
            <a:r>
              <a:rPr lang="el-GR" sz="1900" dirty="0" smtClean="0">
                <a:solidFill>
                  <a:schemeClr val="accent1">
                    <a:lumMod val="50000"/>
                  </a:schemeClr>
                </a:solidFill>
                <a:latin typeface="Calibri" pitchFamily="34" charset="0"/>
                <a:cs typeface="Calibri" pitchFamily="34" charset="0"/>
              </a:rPr>
              <a:t>- </a:t>
            </a:r>
            <a:r>
              <a:rPr lang="el-GR" sz="1900" dirty="0" err="1" smtClean="0">
                <a:solidFill>
                  <a:schemeClr val="accent1">
                    <a:lumMod val="50000"/>
                  </a:schemeClr>
                </a:solidFill>
                <a:latin typeface="Calibri" pitchFamily="34" charset="0"/>
                <a:cs typeface="Calibri" pitchFamily="34" charset="0"/>
              </a:rPr>
              <a:t>builder</a:t>
            </a:r>
            <a:r>
              <a:rPr lang="el-GR" sz="1900" dirty="0" smtClean="0">
                <a:solidFill>
                  <a:schemeClr val="accent1">
                    <a:lumMod val="50000"/>
                  </a:schemeClr>
                </a:solidFill>
                <a:latin typeface="Calibri" pitchFamily="34" charset="0"/>
                <a:cs typeface="Calibri" pitchFamily="34" charset="0"/>
              </a:rPr>
              <a:t> για να αυξήσουν το μέγεθος των μυών τους και γιατί ως παράγωγα της αρσενικής ορμόνης τεστοστερόνης, σύμφωνα με την έρευνα που έχει γίνει στο πανεπιστήμιο </a:t>
            </a:r>
            <a:r>
              <a:rPr lang="el-GR" sz="1900" dirty="0" err="1" smtClean="0">
                <a:solidFill>
                  <a:schemeClr val="accent1">
                    <a:lumMod val="50000"/>
                  </a:schemeClr>
                </a:solidFill>
                <a:latin typeface="Calibri" pitchFamily="34" charset="0"/>
                <a:cs typeface="Calibri" pitchFamily="34" charset="0"/>
              </a:rPr>
              <a:t>Νόρθιστερν</a:t>
            </a:r>
            <a:r>
              <a:rPr lang="el-GR" sz="1900" dirty="0" smtClean="0">
                <a:solidFill>
                  <a:schemeClr val="accent1">
                    <a:lumMod val="50000"/>
                  </a:schemeClr>
                </a:solidFill>
                <a:latin typeface="Calibri" pitchFamily="34" charset="0"/>
                <a:cs typeface="Calibri" pitchFamily="34" charset="0"/>
              </a:rPr>
              <a:t>, διεγείρουν </a:t>
            </a:r>
            <a:r>
              <a:rPr lang="el-GR" sz="1900" dirty="0" smtClean="0">
                <a:solidFill>
                  <a:schemeClr val="accent1">
                    <a:lumMod val="50000"/>
                  </a:schemeClr>
                </a:solidFill>
                <a:latin typeface="Calibri" pitchFamily="34" charset="0"/>
                <a:cs typeface="Calibri" pitchFamily="34" charset="0"/>
              </a:rPr>
              <a:t>την</a:t>
            </a:r>
            <a:r>
              <a:rPr lang="en-US" sz="1900" dirty="0" smtClean="0">
                <a:solidFill>
                  <a:schemeClr val="accent1">
                    <a:lumMod val="50000"/>
                  </a:schemeClr>
                </a:solidFill>
                <a:latin typeface="Calibri" pitchFamily="34" charset="0"/>
                <a:cs typeface="Calibri" pitchFamily="34" charset="0"/>
              </a:rPr>
              <a:t> </a:t>
            </a:r>
            <a:r>
              <a:rPr lang="el-GR" sz="1900" dirty="0" smtClean="0">
                <a:solidFill>
                  <a:schemeClr val="accent1">
                    <a:lumMod val="50000"/>
                  </a:schemeClr>
                </a:solidFill>
                <a:latin typeface="Calibri" pitchFamily="34" charset="0"/>
                <a:cs typeface="Calibri" pitchFamily="34" charset="0"/>
              </a:rPr>
              <a:t>επιθετικότητα</a:t>
            </a:r>
            <a:r>
              <a:rPr lang="el-GR" sz="1900" dirty="0" smtClean="0">
                <a:solidFill>
                  <a:schemeClr val="accent1">
                    <a:lumMod val="50000"/>
                  </a:schemeClr>
                </a:solidFill>
                <a:latin typeface="Calibri" pitchFamily="34" charset="0"/>
                <a:cs typeface="Calibri" pitchFamily="34" charset="0"/>
              </a:rPr>
              <a:t>. </a:t>
            </a:r>
            <a:r>
              <a:rPr lang="el-GR" sz="2000" dirty="0" smtClean="0">
                <a:solidFill>
                  <a:schemeClr val="accent1">
                    <a:lumMod val="50000"/>
                  </a:schemeClr>
                </a:solidFill>
                <a:latin typeface="Calibri" pitchFamily="34" charset="0"/>
                <a:cs typeface="Calibri" pitchFamily="34" charset="0"/>
              </a:rPr>
              <a:t/>
            </a:r>
            <a:br>
              <a:rPr lang="el-GR" sz="2000" dirty="0" smtClean="0">
                <a:solidFill>
                  <a:schemeClr val="accent1">
                    <a:lumMod val="50000"/>
                  </a:schemeClr>
                </a:solidFill>
                <a:latin typeface="Calibri" pitchFamily="34" charset="0"/>
                <a:cs typeface="Calibri" pitchFamily="34" charset="0"/>
              </a:rPr>
            </a:br>
            <a:endParaRPr lang="el-GR" sz="2000" dirty="0">
              <a:solidFill>
                <a:schemeClr val="accent1">
                  <a:lumMod val="50000"/>
                </a:schemeClr>
              </a:solidFill>
              <a:latin typeface="Calibri" pitchFamily="34" charset="0"/>
              <a:cs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0"/>
            <a:ext cx="7239000" cy="1296144"/>
          </a:xfrm>
        </p:spPr>
        <p:txBody>
          <a:bodyPr>
            <a:normAutofit fontScale="90000"/>
          </a:bodyPr>
          <a:lstStyle/>
          <a:p>
            <a:pPr algn="ctr"/>
            <a:r>
              <a:rPr lang="el-GR" dirty="0" err="1" smtClean="0"/>
              <a:t>∆ΙΑΦΟΡΕΣ</a:t>
            </a:r>
            <a:r>
              <a:rPr lang="el-GR" dirty="0" smtClean="0"/>
              <a:t> ΜΟΡΦΕΣ ΑΝΑΒΟΛΙΚΩΝ ΚΑΙ Η ΧΡΗΣΗ ΤΟΥΣ</a:t>
            </a:r>
            <a:endParaRPr lang="el-GR" dirty="0"/>
          </a:p>
        </p:txBody>
      </p:sp>
      <p:sp>
        <p:nvSpPr>
          <p:cNvPr id="3" name="2 - Θέση περιεχομένου"/>
          <p:cNvSpPr>
            <a:spLocks noGrp="1"/>
          </p:cNvSpPr>
          <p:nvPr>
            <p:ph idx="1"/>
          </p:nvPr>
        </p:nvSpPr>
        <p:spPr>
          <a:xfrm>
            <a:off x="467544" y="1844824"/>
            <a:ext cx="7239000" cy="4394888"/>
          </a:xfrm>
        </p:spPr>
        <p:txBody>
          <a:bodyPr>
            <a:noAutofit/>
          </a:bodyPr>
          <a:lstStyle/>
          <a:p>
            <a:pPr>
              <a:buNone/>
            </a:pPr>
            <a:r>
              <a:rPr lang="el-GR" sz="1900" dirty="0" smtClean="0">
                <a:solidFill>
                  <a:schemeClr val="accent1">
                    <a:lumMod val="50000"/>
                  </a:schemeClr>
                </a:solidFill>
                <a:latin typeface="Calibri" pitchFamily="34" charset="0"/>
                <a:cs typeface="Calibri" pitchFamily="34" charset="0"/>
              </a:rPr>
              <a:t>Τα αναβολικά χωρίζονται </a:t>
            </a:r>
            <a:r>
              <a:rPr lang="el-GR" sz="1900" dirty="0" smtClean="0">
                <a:solidFill>
                  <a:schemeClr val="accent1">
                    <a:lumMod val="50000"/>
                  </a:schemeClr>
                </a:solidFill>
                <a:latin typeface="Calibri" pitchFamily="34" charset="0"/>
                <a:cs typeface="Calibri" pitchFamily="34" charset="0"/>
              </a:rPr>
              <a:t>στα  </a:t>
            </a:r>
            <a:r>
              <a:rPr lang="el-GR" sz="1900" dirty="0" smtClean="0">
                <a:solidFill>
                  <a:schemeClr val="accent1">
                    <a:lumMod val="50000"/>
                  </a:schemeClr>
                </a:solidFill>
                <a:latin typeface="Calibri" pitchFamily="34" charset="0"/>
                <a:cs typeface="Calibri" pitchFamily="34" charset="0"/>
              </a:rPr>
              <a:t>φυσικά και </a:t>
            </a:r>
            <a:r>
              <a:rPr lang="el-GR" sz="1900" dirty="0" smtClean="0">
                <a:solidFill>
                  <a:schemeClr val="accent1">
                    <a:lumMod val="50000"/>
                  </a:schemeClr>
                </a:solidFill>
                <a:latin typeface="Calibri" pitchFamily="34" charset="0"/>
                <a:cs typeface="Calibri" pitchFamily="34" charset="0"/>
              </a:rPr>
              <a:t>στα συνθετικά.</a:t>
            </a:r>
          </a:p>
          <a:p>
            <a:pPr>
              <a:buNone/>
            </a:pPr>
            <a:r>
              <a:rPr lang="el-GR" sz="1900" dirty="0" smtClean="0">
                <a:solidFill>
                  <a:schemeClr val="accent1">
                    <a:lumMod val="50000"/>
                  </a:schemeClr>
                </a:solidFill>
              </a:rPr>
              <a:t> </a:t>
            </a:r>
          </a:p>
          <a:p>
            <a:r>
              <a:rPr lang="el-GR" sz="1900" b="1" u="sng" dirty="0" smtClean="0">
                <a:solidFill>
                  <a:schemeClr val="accent1">
                    <a:lumMod val="50000"/>
                  </a:schemeClr>
                </a:solidFill>
                <a:latin typeface="Calibri" pitchFamily="34" charset="0"/>
                <a:cs typeface="Calibri" pitchFamily="34" charset="0"/>
              </a:rPr>
              <a:t>Φυσικά αναβολικά</a:t>
            </a:r>
          </a:p>
          <a:p>
            <a:pPr>
              <a:buNone/>
            </a:pPr>
            <a:r>
              <a:rPr lang="el-GR" sz="1900" dirty="0" smtClean="0">
                <a:solidFill>
                  <a:schemeClr val="accent1">
                    <a:lumMod val="50000"/>
                  </a:schemeClr>
                </a:solidFill>
                <a:latin typeface="Calibri" pitchFamily="34" charset="0"/>
                <a:cs typeface="Calibri" pitchFamily="34" charset="0"/>
              </a:rPr>
              <a:t>     Από </a:t>
            </a:r>
            <a:r>
              <a:rPr lang="el-GR" sz="1900" dirty="0" smtClean="0">
                <a:solidFill>
                  <a:schemeClr val="accent1">
                    <a:lumMod val="50000"/>
                  </a:schemeClr>
                </a:solidFill>
                <a:latin typeface="Calibri" pitchFamily="34" charset="0"/>
                <a:cs typeface="Calibri" pitchFamily="34" charset="0"/>
              </a:rPr>
              <a:t>τις ουσίες που φυσιολογικά υπάρχουν στον ανθρώπινο </a:t>
            </a:r>
            <a:r>
              <a:rPr lang="el-GR" sz="1900" dirty="0" err="1" smtClean="0">
                <a:solidFill>
                  <a:schemeClr val="accent1">
                    <a:lumMod val="50000"/>
                  </a:schemeClr>
                </a:solidFill>
                <a:latin typeface="Calibri" pitchFamily="34" charset="0"/>
                <a:cs typeface="Calibri" pitchFamily="34" charset="0"/>
              </a:rPr>
              <a:t>οργανισµό</a:t>
            </a:r>
            <a:r>
              <a:rPr lang="el-GR" sz="1900" dirty="0" smtClean="0">
                <a:solidFill>
                  <a:schemeClr val="accent1">
                    <a:lumMod val="50000"/>
                  </a:schemeClr>
                </a:solidFill>
                <a:latin typeface="Calibri" pitchFamily="34" charset="0"/>
                <a:cs typeface="Calibri" pitchFamily="34" charset="0"/>
              </a:rPr>
              <a:t>, ισχυρή αναβολική δράση διαπιστώθηκε ότι έχουν τα ανδρογόνα, δηλαδή οι ανδρικές γεννητικές </a:t>
            </a:r>
            <a:r>
              <a:rPr lang="el-GR" sz="1900" dirty="0" err="1" smtClean="0">
                <a:solidFill>
                  <a:schemeClr val="accent1">
                    <a:lumMod val="50000"/>
                  </a:schemeClr>
                </a:solidFill>
                <a:latin typeface="Calibri" pitchFamily="34" charset="0"/>
                <a:cs typeface="Calibri" pitchFamily="34" charset="0"/>
              </a:rPr>
              <a:t>ορµόνες</a:t>
            </a:r>
            <a:r>
              <a:rPr lang="el-GR" sz="1900" dirty="0" smtClean="0">
                <a:solidFill>
                  <a:schemeClr val="accent1">
                    <a:lumMod val="50000"/>
                  </a:schemeClr>
                </a:solidFill>
                <a:latin typeface="Calibri" pitchFamily="34" charset="0"/>
                <a:cs typeface="Calibri" pitchFamily="34" charset="0"/>
              </a:rPr>
              <a:t>, που παράγονται κυρίως από τους όρχεις και δευτερευόντως από τα επινεφρίδια και </a:t>
            </a:r>
            <a:r>
              <a:rPr lang="el-GR" sz="1900" dirty="0" err="1" smtClean="0">
                <a:solidFill>
                  <a:schemeClr val="accent1">
                    <a:lumMod val="50000"/>
                  </a:schemeClr>
                </a:solidFill>
                <a:latin typeface="Calibri" pitchFamily="34" charset="0"/>
                <a:cs typeface="Calibri" pitchFamily="34" charset="0"/>
              </a:rPr>
              <a:t>χηµικά</a:t>
            </a:r>
            <a:r>
              <a:rPr lang="el-GR" sz="1900" dirty="0" smtClean="0">
                <a:solidFill>
                  <a:schemeClr val="accent1">
                    <a:lumMod val="50000"/>
                  </a:schemeClr>
                </a:solidFill>
                <a:latin typeface="Calibri" pitchFamily="34" charset="0"/>
                <a:cs typeface="Calibri" pitchFamily="34" charset="0"/>
              </a:rPr>
              <a:t> ανήκουν στα στεροειδή. Το </a:t>
            </a:r>
            <a:r>
              <a:rPr lang="el-GR" sz="1900" dirty="0" err="1" smtClean="0">
                <a:solidFill>
                  <a:schemeClr val="accent1">
                    <a:lumMod val="50000"/>
                  </a:schemeClr>
                </a:solidFill>
                <a:latin typeface="Calibri" pitchFamily="34" charset="0"/>
                <a:cs typeface="Calibri" pitchFamily="34" charset="0"/>
              </a:rPr>
              <a:t>σηµαντικότερο</a:t>
            </a:r>
            <a:r>
              <a:rPr lang="el-GR" sz="1900" dirty="0" smtClean="0">
                <a:solidFill>
                  <a:schemeClr val="accent1">
                    <a:lumMod val="50000"/>
                  </a:schemeClr>
                </a:solidFill>
                <a:latin typeface="Calibri" pitchFamily="34" charset="0"/>
                <a:cs typeface="Calibri" pitchFamily="34" charset="0"/>
              </a:rPr>
              <a:t> από τα φυσικά ανδρογόνα είναι η τεστοστερόνη και µ</a:t>
            </a:r>
            <a:r>
              <a:rPr lang="el-GR" sz="1900" dirty="0" err="1" smtClean="0">
                <a:solidFill>
                  <a:schemeClr val="accent1">
                    <a:lumMod val="50000"/>
                  </a:schemeClr>
                </a:solidFill>
                <a:latin typeface="Calibri" pitchFamily="34" charset="0"/>
                <a:cs typeface="Calibri" pitchFamily="34" charset="0"/>
              </a:rPr>
              <a:t>ικρότερης</a:t>
            </a:r>
            <a:r>
              <a:rPr lang="el-GR" sz="1900" dirty="0" smtClean="0">
                <a:solidFill>
                  <a:schemeClr val="accent1">
                    <a:lumMod val="50000"/>
                  </a:schemeClr>
                </a:solidFill>
                <a:latin typeface="Calibri" pitchFamily="34" charset="0"/>
                <a:cs typeface="Calibri" pitchFamily="34" charset="0"/>
              </a:rPr>
              <a:t> </a:t>
            </a:r>
            <a:r>
              <a:rPr lang="el-GR" sz="1900" dirty="0" err="1" smtClean="0">
                <a:solidFill>
                  <a:schemeClr val="accent1">
                    <a:lumMod val="50000"/>
                  </a:schemeClr>
                </a:solidFill>
                <a:latin typeface="Calibri" pitchFamily="34" charset="0"/>
                <a:cs typeface="Calibri" pitchFamily="34" charset="0"/>
              </a:rPr>
              <a:t>σηµασίας</a:t>
            </a:r>
            <a:r>
              <a:rPr lang="el-GR" sz="1900" dirty="0" smtClean="0">
                <a:solidFill>
                  <a:schemeClr val="accent1">
                    <a:lumMod val="50000"/>
                  </a:schemeClr>
                </a:solidFill>
                <a:latin typeface="Calibri" pitchFamily="34" charset="0"/>
                <a:cs typeface="Calibri" pitchFamily="34" charset="0"/>
              </a:rPr>
              <a:t> είναι η ∆4-ανδροστενδιόνη και η </a:t>
            </a:r>
            <a:r>
              <a:rPr lang="el-GR" sz="1900" dirty="0" err="1" smtClean="0">
                <a:solidFill>
                  <a:schemeClr val="accent1">
                    <a:lumMod val="50000"/>
                  </a:schemeClr>
                </a:solidFill>
                <a:latin typeface="Calibri" pitchFamily="34" charset="0"/>
                <a:cs typeface="Calibri" pitchFamily="34" charset="0"/>
              </a:rPr>
              <a:t>δεϋδροεπιανδροστερόνη</a:t>
            </a:r>
            <a:r>
              <a:rPr lang="el-GR" sz="1900" dirty="0" smtClean="0">
                <a:solidFill>
                  <a:schemeClr val="accent1">
                    <a:lumMod val="50000"/>
                  </a:schemeClr>
                </a:solidFill>
                <a:latin typeface="Calibri" pitchFamily="34" charset="0"/>
                <a:cs typeface="Calibri" pitchFamily="34" charset="0"/>
              </a:rPr>
              <a:t>. </a:t>
            </a:r>
            <a:r>
              <a:rPr lang="el-GR" sz="1900" dirty="0" smtClean="0">
                <a:solidFill>
                  <a:schemeClr val="accent1">
                    <a:lumMod val="50000"/>
                  </a:schemeClr>
                </a:solidFill>
                <a:latin typeface="Calibri" pitchFamily="34" charset="0"/>
                <a:cs typeface="Calibri" pitchFamily="34" charset="0"/>
              </a:rPr>
              <a:t>Η </a:t>
            </a:r>
            <a:r>
              <a:rPr lang="el-GR" sz="1900" dirty="0" smtClean="0">
                <a:solidFill>
                  <a:schemeClr val="accent1">
                    <a:lumMod val="50000"/>
                  </a:schemeClr>
                </a:solidFill>
                <a:latin typeface="Calibri" pitchFamily="34" charset="0"/>
                <a:cs typeface="Calibri" pitchFamily="34" charset="0"/>
              </a:rPr>
              <a:t>τεστοστερόνη </a:t>
            </a:r>
            <a:r>
              <a:rPr lang="el-GR" sz="1900" dirty="0" err="1" smtClean="0">
                <a:solidFill>
                  <a:schemeClr val="accent1">
                    <a:lumMod val="50000"/>
                  </a:schemeClr>
                </a:solidFill>
                <a:latin typeface="Calibri" pitchFamily="34" charset="0"/>
                <a:cs typeface="Calibri" pitchFamily="34" charset="0"/>
              </a:rPr>
              <a:t>χρησιµοποιείται</a:t>
            </a:r>
            <a:r>
              <a:rPr lang="el-GR" sz="1900" dirty="0" smtClean="0">
                <a:solidFill>
                  <a:schemeClr val="accent1">
                    <a:lumMod val="50000"/>
                  </a:schemeClr>
                </a:solidFill>
                <a:latin typeface="Calibri" pitchFamily="34" charset="0"/>
                <a:cs typeface="Calibri" pitchFamily="34" charset="0"/>
              </a:rPr>
              <a:t> ως ανδρογόνο στον άνδρα. </a:t>
            </a:r>
            <a:endParaRPr lang="el-GR" sz="1900" dirty="0" smtClean="0">
              <a:solidFill>
                <a:schemeClr val="accent1">
                  <a:lumMod val="50000"/>
                </a:schemeClr>
              </a:solidFill>
              <a:latin typeface="Calibri" pitchFamily="34" charset="0"/>
              <a:cs typeface="Calibri" pitchFamily="34" charset="0"/>
            </a:endParaRPr>
          </a:p>
          <a:p>
            <a:pPr>
              <a:buNone/>
            </a:pPr>
            <a:r>
              <a:rPr lang="el-GR" sz="1900" dirty="0" smtClean="0">
                <a:solidFill>
                  <a:schemeClr val="accent1">
                    <a:lumMod val="50000"/>
                  </a:schemeClr>
                </a:solidFill>
                <a:latin typeface="Calibri" pitchFamily="34" charset="0"/>
                <a:cs typeface="Calibri" pitchFamily="34" charset="0"/>
              </a:rPr>
              <a:t> </a:t>
            </a:r>
            <a:endParaRPr lang="el-GR" sz="1900" dirty="0">
              <a:solidFill>
                <a:schemeClr val="accent1">
                  <a:lumMod val="50000"/>
                </a:schemeClr>
              </a:solidFill>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92696"/>
            <a:ext cx="7239000" cy="5763040"/>
          </a:xfrm>
        </p:spPr>
        <p:txBody>
          <a:bodyPr>
            <a:normAutofit fontScale="85000" lnSpcReduction="20000"/>
          </a:bodyPr>
          <a:lstStyle/>
          <a:p>
            <a:pPr>
              <a:buNone/>
            </a:pPr>
            <a:r>
              <a:rPr lang="el-GR" sz="2000" dirty="0" smtClean="0">
                <a:solidFill>
                  <a:schemeClr val="accent1">
                    <a:lumMod val="50000"/>
                  </a:schemeClr>
                </a:solidFill>
                <a:latin typeface="Calibri" pitchFamily="34" charset="0"/>
                <a:cs typeface="Calibri" pitchFamily="34" charset="0"/>
              </a:rPr>
              <a:t> </a:t>
            </a:r>
            <a:r>
              <a:rPr lang="el-GR" sz="2000" dirty="0" smtClean="0">
                <a:solidFill>
                  <a:schemeClr val="accent1">
                    <a:lumMod val="50000"/>
                  </a:schemeClr>
                </a:solidFill>
                <a:latin typeface="Calibri" pitchFamily="34" charset="0"/>
                <a:cs typeface="Calibri" pitchFamily="34" charset="0"/>
              </a:rPr>
              <a:t>    </a:t>
            </a:r>
            <a:r>
              <a:rPr lang="el-GR" sz="2200" dirty="0" smtClean="0">
                <a:solidFill>
                  <a:schemeClr val="accent1">
                    <a:lumMod val="50000"/>
                  </a:schemeClr>
                </a:solidFill>
                <a:latin typeface="Calibri" pitchFamily="34" charset="0"/>
                <a:cs typeface="Calibri" pitchFamily="34" charset="0"/>
              </a:rPr>
              <a:t>Η </a:t>
            </a:r>
            <a:r>
              <a:rPr lang="el-GR" sz="2200" dirty="0" smtClean="0">
                <a:solidFill>
                  <a:schemeClr val="accent1">
                    <a:lumMod val="50000"/>
                  </a:schemeClr>
                </a:solidFill>
                <a:latin typeface="Calibri" pitchFamily="34" charset="0"/>
                <a:cs typeface="Calibri" pitchFamily="34" charset="0"/>
              </a:rPr>
              <a:t>τεστοστερόνη χορηγείται σε κακή λειτουργία των όρχεων, στην καθυστέρηση ανάπτυξης των αντρικών χαρακτηριστικών και σε νεαρά </a:t>
            </a:r>
            <a:r>
              <a:rPr lang="el-GR" sz="2200" dirty="0" err="1" smtClean="0">
                <a:solidFill>
                  <a:schemeClr val="accent1">
                    <a:lumMod val="50000"/>
                  </a:schemeClr>
                </a:solidFill>
                <a:latin typeface="Calibri" pitchFamily="34" charset="0"/>
                <a:cs typeface="Calibri" pitchFamily="34" charset="0"/>
              </a:rPr>
              <a:t>άτοµα</a:t>
            </a:r>
            <a:r>
              <a:rPr lang="el-GR" sz="2200" dirty="0" smtClean="0">
                <a:solidFill>
                  <a:schemeClr val="accent1">
                    <a:lumMod val="50000"/>
                  </a:schemeClr>
                </a:solidFill>
                <a:latin typeface="Calibri" pitchFamily="34" charset="0"/>
                <a:cs typeface="Calibri" pitchFamily="34" charset="0"/>
              </a:rPr>
              <a:t> για την </a:t>
            </a:r>
            <a:r>
              <a:rPr lang="el-GR" sz="2200" dirty="0" err="1" smtClean="0">
                <a:solidFill>
                  <a:schemeClr val="accent1">
                    <a:lumMod val="50000"/>
                  </a:schemeClr>
                </a:solidFill>
                <a:latin typeface="Calibri" pitchFamily="34" charset="0"/>
                <a:cs typeface="Calibri" pitchFamily="34" charset="0"/>
              </a:rPr>
              <a:t>καταπολέµηση</a:t>
            </a:r>
            <a:r>
              <a:rPr lang="el-GR" sz="2200" dirty="0" smtClean="0">
                <a:solidFill>
                  <a:schemeClr val="accent1">
                    <a:lumMod val="50000"/>
                  </a:schemeClr>
                </a:solidFill>
                <a:latin typeface="Calibri" pitchFamily="34" charset="0"/>
                <a:cs typeface="Calibri" pitchFamily="34" charset="0"/>
              </a:rPr>
              <a:t> της πρόωρης γήρανσης. Στην γυναίκα δρουν σαν </a:t>
            </a:r>
            <a:r>
              <a:rPr lang="el-GR" sz="2200" dirty="0" err="1" smtClean="0">
                <a:solidFill>
                  <a:schemeClr val="accent1">
                    <a:lumMod val="50000"/>
                  </a:schemeClr>
                </a:solidFill>
                <a:latin typeface="Calibri" pitchFamily="34" charset="0"/>
                <a:cs typeface="Calibri" pitchFamily="34" charset="0"/>
              </a:rPr>
              <a:t>αντιοιστρογόνα</a:t>
            </a:r>
            <a:r>
              <a:rPr lang="el-GR" sz="2200" dirty="0" smtClean="0">
                <a:solidFill>
                  <a:schemeClr val="accent1">
                    <a:lumMod val="50000"/>
                  </a:schemeClr>
                </a:solidFill>
                <a:latin typeface="Calibri" pitchFamily="34" charset="0"/>
                <a:cs typeface="Calibri" pitchFamily="34" charset="0"/>
              </a:rPr>
              <a:t> </a:t>
            </a:r>
            <a:r>
              <a:rPr lang="el-GR" sz="2200" dirty="0" err="1" smtClean="0">
                <a:solidFill>
                  <a:schemeClr val="accent1">
                    <a:lumMod val="50000"/>
                  </a:schemeClr>
                </a:solidFill>
                <a:latin typeface="Calibri" pitchFamily="34" charset="0"/>
                <a:cs typeface="Calibri" pitchFamily="34" charset="0"/>
              </a:rPr>
              <a:t>χρησιµοποιούνται</a:t>
            </a:r>
            <a:r>
              <a:rPr lang="el-GR" sz="2200" dirty="0" smtClean="0">
                <a:solidFill>
                  <a:schemeClr val="accent1">
                    <a:lumMod val="50000"/>
                  </a:schemeClr>
                </a:solidFill>
                <a:latin typeface="Calibri" pitchFamily="34" charset="0"/>
                <a:cs typeface="Calibri" pitchFamily="34" charset="0"/>
              </a:rPr>
              <a:t> σε </a:t>
            </a:r>
            <a:r>
              <a:rPr lang="el-GR" sz="2200" dirty="0" err="1" smtClean="0">
                <a:solidFill>
                  <a:schemeClr val="accent1">
                    <a:lumMod val="50000"/>
                  </a:schemeClr>
                </a:solidFill>
                <a:latin typeface="Calibri" pitchFamily="34" charset="0"/>
                <a:cs typeface="Calibri" pitchFamily="34" charset="0"/>
              </a:rPr>
              <a:t>ανωµαλίες</a:t>
            </a:r>
            <a:r>
              <a:rPr lang="el-GR" sz="2200" dirty="0" smtClean="0">
                <a:solidFill>
                  <a:schemeClr val="accent1">
                    <a:lumMod val="50000"/>
                  </a:schemeClr>
                </a:solidFill>
                <a:latin typeface="Calibri" pitchFamily="34" charset="0"/>
                <a:cs typeface="Calibri" pitchFamily="34" charset="0"/>
              </a:rPr>
              <a:t> της </a:t>
            </a:r>
            <a:r>
              <a:rPr lang="el-GR" sz="2200" dirty="0" err="1" smtClean="0">
                <a:solidFill>
                  <a:schemeClr val="accent1">
                    <a:lumMod val="50000"/>
                  </a:schemeClr>
                </a:solidFill>
                <a:latin typeface="Calibri" pitchFamily="34" charset="0"/>
                <a:cs typeface="Calibri" pitchFamily="34" charset="0"/>
              </a:rPr>
              <a:t>κλιµακτηρίου</a:t>
            </a:r>
            <a:r>
              <a:rPr lang="el-GR" sz="2200" dirty="0" smtClean="0">
                <a:solidFill>
                  <a:schemeClr val="accent1">
                    <a:lumMod val="50000"/>
                  </a:schemeClr>
                </a:solidFill>
                <a:latin typeface="Calibri" pitchFamily="34" charset="0"/>
                <a:cs typeface="Calibri" pitchFamily="34" charset="0"/>
              </a:rPr>
              <a:t>, σε καρκίνο του µαστού για αναστολή του </a:t>
            </a:r>
            <a:r>
              <a:rPr lang="el-GR" sz="2200" dirty="0" err="1" smtClean="0">
                <a:solidFill>
                  <a:schemeClr val="accent1">
                    <a:lumMod val="50000"/>
                  </a:schemeClr>
                </a:solidFill>
                <a:latin typeface="Calibri" pitchFamily="34" charset="0"/>
                <a:cs typeface="Calibri" pitchFamily="34" charset="0"/>
              </a:rPr>
              <a:t>γαλακτισµού</a:t>
            </a:r>
            <a:r>
              <a:rPr lang="el-GR" sz="2200" dirty="0" smtClean="0">
                <a:solidFill>
                  <a:schemeClr val="accent1">
                    <a:lumMod val="50000"/>
                  </a:schemeClr>
                </a:solidFill>
                <a:latin typeface="Calibri" pitchFamily="34" charset="0"/>
                <a:cs typeface="Calibri" pitchFamily="34" charset="0"/>
              </a:rPr>
              <a:t>, σε </a:t>
            </a:r>
            <a:r>
              <a:rPr lang="el-GR" sz="2200" dirty="0" err="1" smtClean="0">
                <a:solidFill>
                  <a:schemeClr val="accent1">
                    <a:lumMod val="50000"/>
                  </a:schemeClr>
                </a:solidFill>
                <a:latin typeface="Calibri" pitchFamily="34" charset="0"/>
                <a:cs typeface="Calibri" pitchFamily="34" charset="0"/>
              </a:rPr>
              <a:t>συµφορητική</a:t>
            </a:r>
            <a:r>
              <a:rPr lang="el-GR" sz="2200" dirty="0" smtClean="0">
                <a:solidFill>
                  <a:schemeClr val="accent1">
                    <a:lumMod val="50000"/>
                  </a:schemeClr>
                </a:solidFill>
                <a:latin typeface="Calibri" pitchFamily="34" charset="0"/>
                <a:cs typeface="Calibri" pitchFamily="34" charset="0"/>
              </a:rPr>
              <a:t> διόγκωση του µαστού µ</a:t>
            </a:r>
            <a:r>
              <a:rPr lang="el-GR" sz="2200" dirty="0" err="1" smtClean="0">
                <a:solidFill>
                  <a:schemeClr val="accent1">
                    <a:lumMod val="50000"/>
                  </a:schemeClr>
                </a:solidFill>
                <a:latin typeface="Calibri" pitchFamily="34" charset="0"/>
                <a:cs typeface="Calibri" pitchFamily="34" charset="0"/>
              </a:rPr>
              <a:t>ετά</a:t>
            </a:r>
            <a:r>
              <a:rPr lang="el-GR" sz="2200" dirty="0" smtClean="0">
                <a:solidFill>
                  <a:schemeClr val="accent1">
                    <a:lumMod val="50000"/>
                  </a:schemeClr>
                </a:solidFill>
                <a:latin typeface="Calibri" pitchFamily="34" charset="0"/>
                <a:cs typeface="Calibri" pitchFamily="34" charset="0"/>
              </a:rPr>
              <a:t> τον τοκετό</a:t>
            </a:r>
            <a:r>
              <a:rPr lang="el-GR" sz="2200" dirty="0" smtClean="0">
                <a:solidFill>
                  <a:schemeClr val="accent1">
                    <a:lumMod val="50000"/>
                  </a:schemeClr>
                </a:solidFill>
                <a:latin typeface="Calibri" pitchFamily="34" charset="0"/>
                <a:cs typeface="Calibri" pitchFamily="34" charset="0"/>
              </a:rPr>
              <a:t>.</a:t>
            </a:r>
          </a:p>
          <a:p>
            <a:r>
              <a:rPr lang="el-GR" sz="2200" b="1" u="sng" dirty="0" smtClean="0">
                <a:solidFill>
                  <a:schemeClr val="accent1">
                    <a:lumMod val="50000"/>
                  </a:schemeClr>
                </a:solidFill>
                <a:latin typeface="Calibri" pitchFamily="34" charset="0"/>
                <a:cs typeface="Calibri" pitchFamily="34" charset="0"/>
              </a:rPr>
              <a:t>Σ</a:t>
            </a:r>
            <a:r>
              <a:rPr lang="el-GR" sz="2200" b="1" u="sng" dirty="0" smtClean="0">
                <a:solidFill>
                  <a:schemeClr val="accent1">
                    <a:lumMod val="50000"/>
                  </a:schemeClr>
                </a:solidFill>
                <a:latin typeface="Calibri" pitchFamily="34" charset="0"/>
                <a:cs typeface="Calibri" pitchFamily="34" charset="0"/>
              </a:rPr>
              <a:t>υνθετικά αναβολικά</a:t>
            </a:r>
          </a:p>
          <a:p>
            <a:pPr algn="just">
              <a:buNone/>
            </a:pPr>
            <a:r>
              <a:rPr lang="el-GR" sz="2200" dirty="0" smtClean="0">
                <a:latin typeface="Calibri" pitchFamily="34" charset="0"/>
                <a:cs typeface="Calibri" pitchFamily="34" charset="0"/>
              </a:rPr>
              <a:t>     </a:t>
            </a:r>
            <a:r>
              <a:rPr lang="el-GR" sz="2200" dirty="0" smtClean="0">
                <a:solidFill>
                  <a:schemeClr val="accent1">
                    <a:lumMod val="50000"/>
                  </a:schemeClr>
                </a:solidFill>
                <a:latin typeface="Calibri" pitchFamily="34" charset="0"/>
                <a:cs typeface="Calibri" pitchFamily="34" charset="0"/>
              </a:rPr>
              <a:t>Τα </a:t>
            </a:r>
            <a:r>
              <a:rPr lang="el-GR" sz="2200" dirty="0" smtClean="0">
                <a:solidFill>
                  <a:schemeClr val="accent1">
                    <a:lumMod val="50000"/>
                  </a:schemeClr>
                </a:solidFill>
                <a:latin typeface="Calibri" pitchFamily="34" charset="0"/>
                <a:cs typeface="Calibri" pitchFamily="34" charset="0"/>
              </a:rPr>
              <a:t>συνθετικά αναβολικά είναι παράγωγα της τεστοστερόνης και από αυτά συνηθέστερα </a:t>
            </a:r>
            <a:r>
              <a:rPr lang="el-GR" sz="2200" dirty="0" err="1" smtClean="0">
                <a:solidFill>
                  <a:schemeClr val="accent1">
                    <a:lumMod val="50000"/>
                  </a:schemeClr>
                </a:solidFill>
                <a:latin typeface="Calibri" pitchFamily="34" charset="0"/>
                <a:cs typeface="Calibri" pitchFamily="34" charset="0"/>
              </a:rPr>
              <a:t>χρησιµοποιούνται</a:t>
            </a:r>
            <a:r>
              <a:rPr lang="el-GR" sz="2200" dirty="0" smtClean="0">
                <a:solidFill>
                  <a:schemeClr val="accent1">
                    <a:lumMod val="50000"/>
                  </a:schemeClr>
                </a:solidFill>
                <a:latin typeface="Calibri" pitchFamily="34" charset="0"/>
                <a:cs typeface="Calibri" pitchFamily="34" charset="0"/>
              </a:rPr>
              <a:t> η </a:t>
            </a:r>
            <a:r>
              <a:rPr lang="el-GR" sz="2200" dirty="0" err="1" smtClean="0">
                <a:solidFill>
                  <a:schemeClr val="accent1">
                    <a:lumMod val="50000"/>
                  </a:schemeClr>
                </a:solidFill>
                <a:latin typeface="Calibri" pitchFamily="34" charset="0"/>
                <a:cs typeface="Calibri" pitchFamily="34" charset="0"/>
              </a:rPr>
              <a:t>νανδρολόνη</a:t>
            </a:r>
            <a:r>
              <a:rPr lang="el-GR" sz="2200" dirty="0" smtClean="0">
                <a:solidFill>
                  <a:schemeClr val="accent1">
                    <a:lumMod val="50000"/>
                  </a:schemeClr>
                </a:solidFill>
                <a:latin typeface="Calibri" pitchFamily="34" charset="0"/>
                <a:cs typeface="Calibri" pitchFamily="34" charset="0"/>
              </a:rPr>
              <a:t>, η µ</a:t>
            </a:r>
            <a:r>
              <a:rPr lang="el-GR" sz="2200" dirty="0" err="1" smtClean="0">
                <a:solidFill>
                  <a:schemeClr val="accent1">
                    <a:lumMod val="50000"/>
                  </a:schemeClr>
                </a:solidFill>
                <a:latin typeface="Calibri" pitchFamily="34" charset="0"/>
                <a:cs typeface="Calibri" pitchFamily="34" charset="0"/>
              </a:rPr>
              <a:t>εθενολόνη</a:t>
            </a:r>
            <a:r>
              <a:rPr lang="el-GR" sz="2200" dirty="0" smtClean="0">
                <a:solidFill>
                  <a:schemeClr val="accent1">
                    <a:lumMod val="50000"/>
                  </a:schemeClr>
                </a:solidFill>
                <a:latin typeface="Calibri" pitchFamily="34" charset="0"/>
                <a:cs typeface="Calibri" pitchFamily="34" charset="0"/>
              </a:rPr>
              <a:t> και η </a:t>
            </a:r>
            <a:r>
              <a:rPr lang="el-GR" sz="2200" dirty="0" err="1" smtClean="0">
                <a:solidFill>
                  <a:schemeClr val="accent1">
                    <a:lumMod val="50000"/>
                  </a:schemeClr>
                </a:solidFill>
                <a:latin typeface="Calibri" pitchFamily="34" charset="0"/>
                <a:cs typeface="Calibri" pitchFamily="34" charset="0"/>
              </a:rPr>
              <a:t>οξυµεθολόνη</a:t>
            </a:r>
            <a:r>
              <a:rPr lang="el-GR" sz="2200" dirty="0" smtClean="0">
                <a:solidFill>
                  <a:schemeClr val="accent1">
                    <a:lumMod val="50000"/>
                  </a:schemeClr>
                </a:solidFill>
                <a:latin typeface="Calibri" pitchFamily="34" charset="0"/>
                <a:cs typeface="Calibri" pitchFamily="34" charset="0"/>
              </a:rPr>
              <a:t>. </a:t>
            </a:r>
            <a:r>
              <a:rPr lang="el-GR" sz="2200" dirty="0" err="1" smtClean="0">
                <a:solidFill>
                  <a:schemeClr val="accent1">
                    <a:lumMod val="50000"/>
                  </a:schemeClr>
                </a:solidFill>
                <a:latin typeface="Calibri" pitchFamily="34" charset="0"/>
                <a:cs typeface="Calibri" pitchFamily="34" charset="0"/>
              </a:rPr>
              <a:t>∆υστυχώς</a:t>
            </a:r>
            <a:r>
              <a:rPr lang="el-GR" sz="2200" dirty="0" smtClean="0">
                <a:solidFill>
                  <a:schemeClr val="accent1">
                    <a:lumMod val="50000"/>
                  </a:schemeClr>
                </a:solidFill>
                <a:latin typeface="Calibri" pitchFamily="34" charset="0"/>
                <a:cs typeface="Calibri" pitchFamily="34" charset="0"/>
              </a:rPr>
              <a:t> όλα διατηρούν, αν και </a:t>
            </a:r>
            <a:r>
              <a:rPr lang="el-GR" sz="2200" dirty="0" err="1" smtClean="0">
                <a:solidFill>
                  <a:schemeClr val="accent1">
                    <a:lumMod val="50000"/>
                  </a:schemeClr>
                </a:solidFill>
                <a:latin typeface="Calibri" pitchFamily="34" charset="0"/>
                <a:cs typeface="Calibri" pitchFamily="34" charset="0"/>
              </a:rPr>
              <a:t>εξασθενηµένη</a:t>
            </a:r>
            <a:r>
              <a:rPr lang="el-GR" sz="2200" dirty="0" smtClean="0">
                <a:solidFill>
                  <a:schemeClr val="accent1">
                    <a:lumMod val="50000"/>
                  </a:schemeClr>
                </a:solidFill>
                <a:latin typeface="Calibri" pitchFamily="34" charset="0"/>
                <a:cs typeface="Calibri" pitchFamily="34" charset="0"/>
              </a:rPr>
              <a:t>, την ανδρογόνο δράση τους. Από την άλλη πλευρά η αναβολική τους δράση δεν έδωσε τα </a:t>
            </a:r>
            <a:r>
              <a:rPr lang="el-GR" sz="2200" dirty="0" err="1" smtClean="0">
                <a:solidFill>
                  <a:schemeClr val="accent1">
                    <a:lumMod val="50000"/>
                  </a:schemeClr>
                </a:solidFill>
                <a:latin typeface="Calibri" pitchFamily="34" charset="0"/>
                <a:cs typeface="Calibri" pitchFamily="34" charset="0"/>
              </a:rPr>
              <a:t>αναµενόµενα</a:t>
            </a:r>
            <a:r>
              <a:rPr lang="el-GR" sz="2200" dirty="0" smtClean="0">
                <a:solidFill>
                  <a:schemeClr val="accent1">
                    <a:lumMod val="50000"/>
                  </a:schemeClr>
                </a:solidFill>
                <a:latin typeface="Calibri" pitchFamily="34" charset="0"/>
                <a:cs typeface="Calibri" pitchFamily="34" charset="0"/>
              </a:rPr>
              <a:t> </a:t>
            </a:r>
            <a:r>
              <a:rPr lang="el-GR" sz="2200" dirty="0" err="1" smtClean="0">
                <a:solidFill>
                  <a:schemeClr val="accent1">
                    <a:lumMod val="50000"/>
                  </a:schemeClr>
                </a:solidFill>
                <a:latin typeface="Calibri" pitchFamily="34" charset="0"/>
                <a:cs typeface="Calibri" pitchFamily="34" charset="0"/>
              </a:rPr>
              <a:t>αποτελέσµατα</a:t>
            </a:r>
            <a:r>
              <a:rPr lang="el-GR" sz="2200" dirty="0" smtClean="0">
                <a:solidFill>
                  <a:schemeClr val="accent1">
                    <a:lumMod val="50000"/>
                  </a:schemeClr>
                </a:solidFill>
                <a:latin typeface="Calibri" pitchFamily="34" charset="0"/>
                <a:cs typeface="Calibri" pitchFamily="34" charset="0"/>
              </a:rPr>
              <a:t> στην </a:t>
            </a:r>
            <a:r>
              <a:rPr lang="el-GR" sz="2200" dirty="0" err="1" smtClean="0">
                <a:solidFill>
                  <a:schemeClr val="accent1">
                    <a:lumMod val="50000"/>
                  </a:schemeClr>
                </a:solidFill>
                <a:latin typeface="Calibri" pitchFamily="34" charset="0"/>
                <a:cs typeface="Calibri" pitchFamily="34" charset="0"/>
              </a:rPr>
              <a:t>αντιµετώπιση</a:t>
            </a:r>
            <a:r>
              <a:rPr lang="el-GR" sz="2200" dirty="0" smtClean="0">
                <a:solidFill>
                  <a:schemeClr val="accent1">
                    <a:lumMod val="50000"/>
                  </a:schemeClr>
                </a:solidFill>
                <a:latin typeface="Calibri" pitchFamily="34" charset="0"/>
                <a:cs typeface="Calibri" pitchFamily="34" charset="0"/>
              </a:rPr>
              <a:t> σοβαρών καταστάσεων, όπως η </a:t>
            </a:r>
            <a:r>
              <a:rPr lang="el-GR" sz="2200" dirty="0" err="1" smtClean="0">
                <a:solidFill>
                  <a:schemeClr val="accent1">
                    <a:lumMod val="50000"/>
                  </a:schemeClr>
                </a:solidFill>
                <a:latin typeface="Calibri" pitchFamily="34" charset="0"/>
                <a:cs typeface="Calibri" pitchFamily="34" charset="0"/>
              </a:rPr>
              <a:t>απλαστική</a:t>
            </a:r>
            <a:r>
              <a:rPr lang="el-GR" sz="2200" dirty="0" smtClean="0">
                <a:solidFill>
                  <a:schemeClr val="accent1">
                    <a:lumMod val="50000"/>
                  </a:schemeClr>
                </a:solidFill>
                <a:latin typeface="Calibri" pitchFamily="34" charset="0"/>
                <a:cs typeface="Calibri" pitchFamily="34" charset="0"/>
              </a:rPr>
              <a:t> </a:t>
            </a:r>
            <a:r>
              <a:rPr lang="el-GR" sz="2200" dirty="0" err="1" smtClean="0">
                <a:solidFill>
                  <a:schemeClr val="accent1">
                    <a:lumMod val="50000"/>
                  </a:schemeClr>
                </a:solidFill>
                <a:latin typeface="Calibri" pitchFamily="34" charset="0"/>
                <a:cs typeface="Calibri" pitchFamily="34" charset="0"/>
              </a:rPr>
              <a:t>αναιµία</a:t>
            </a:r>
            <a:r>
              <a:rPr lang="el-GR" sz="2200" dirty="0" smtClean="0">
                <a:solidFill>
                  <a:schemeClr val="accent1">
                    <a:lumMod val="50000"/>
                  </a:schemeClr>
                </a:solidFill>
                <a:latin typeface="Calibri" pitchFamily="34" charset="0"/>
                <a:cs typeface="Calibri" pitchFamily="34" charset="0"/>
              </a:rPr>
              <a:t>, η καχεξία των καρκινοπαθών ή η γεροντική εξάντληση. Η ενίσχυση του µ</a:t>
            </a:r>
            <a:r>
              <a:rPr lang="el-GR" sz="2200" dirty="0" err="1" smtClean="0">
                <a:solidFill>
                  <a:schemeClr val="accent1">
                    <a:lumMod val="50000"/>
                  </a:schemeClr>
                </a:solidFill>
                <a:latin typeface="Calibri" pitchFamily="34" charset="0"/>
                <a:cs typeface="Calibri" pitchFamily="34" charset="0"/>
              </a:rPr>
              <a:t>υϊκού</a:t>
            </a:r>
            <a:r>
              <a:rPr lang="el-GR" sz="2200" dirty="0" smtClean="0">
                <a:solidFill>
                  <a:schemeClr val="accent1">
                    <a:lumMod val="50000"/>
                  </a:schemeClr>
                </a:solidFill>
                <a:latin typeface="Calibri" pitchFamily="34" charset="0"/>
                <a:cs typeface="Calibri" pitchFamily="34" charset="0"/>
              </a:rPr>
              <a:t> </a:t>
            </a:r>
            <a:r>
              <a:rPr lang="el-GR" sz="2200" dirty="0" err="1" smtClean="0">
                <a:solidFill>
                  <a:schemeClr val="accent1">
                    <a:lumMod val="50000"/>
                  </a:schemeClr>
                </a:solidFill>
                <a:latin typeface="Calibri" pitchFamily="34" charset="0"/>
                <a:cs typeface="Calibri" pitchFamily="34" charset="0"/>
              </a:rPr>
              <a:t>συστήµατος</a:t>
            </a:r>
            <a:r>
              <a:rPr lang="el-GR" sz="2200" dirty="0" smtClean="0">
                <a:solidFill>
                  <a:schemeClr val="accent1">
                    <a:lumMod val="50000"/>
                  </a:schemeClr>
                </a:solidFill>
                <a:latin typeface="Calibri" pitchFamily="34" charset="0"/>
                <a:cs typeface="Calibri" pitchFamily="34" charset="0"/>
              </a:rPr>
              <a:t> </a:t>
            </a:r>
            <a:r>
              <a:rPr lang="el-GR" sz="2200" dirty="0" err="1" smtClean="0">
                <a:solidFill>
                  <a:schemeClr val="accent1">
                    <a:lumMod val="50000"/>
                  </a:schemeClr>
                </a:solidFill>
                <a:latin typeface="Calibri" pitchFamily="34" charset="0"/>
                <a:cs typeface="Calibri" pitchFamily="34" charset="0"/>
              </a:rPr>
              <a:t>αναµφίβολα</a:t>
            </a:r>
            <a:r>
              <a:rPr lang="el-GR" sz="2200" dirty="0" smtClean="0">
                <a:solidFill>
                  <a:schemeClr val="accent1">
                    <a:lumMod val="50000"/>
                  </a:schemeClr>
                </a:solidFill>
                <a:latin typeface="Calibri" pitchFamily="34" charset="0"/>
                <a:cs typeface="Calibri" pitchFamily="34" charset="0"/>
              </a:rPr>
              <a:t> βοηθά στη βελτίωση των αθλητικών επιδόσεων. Αυτό οδήγησε στην ευρεία χρήση αναβολικών από αθλητές που κάνουν </a:t>
            </a:r>
            <a:r>
              <a:rPr lang="el-GR" sz="2200" dirty="0" err="1" smtClean="0">
                <a:solidFill>
                  <a:schemeClr val="accent1">
                    <a:lumMod val="50000"/>
                  </a:schemeClr>
                </a:solidFill>
                <a:latin typeface="Calibri" pitchFamily="34" charset="0"/>
                <a:cs typeface="Calibri" pitchFamily="34" charset="0"/>
              </a:rPr>
              <a:t>πρωταθλητισµό</a:t>
            </a:r>
            <a:r>
              <a:rPr lang="el-GR" sz="2200" dirty="0" smtClean="0">
                <a:solidFill>
                  <a:schemeClr val="accent1">
                    <a:lumMod val="50000"/>
                  </a:schemeClr>
                </a:solidFill>
                <a:latin typeface="Calibri" pitchFamily="34" charset="0"/>
                <a:cs typeface="Calibri" pitchFamily="34" charset="0"/>
              </a:rPr>
              <a:t>, παρά τις </a:t>
            </a:r>
            <a:r>
              <a:rPr lang="el-GR" sz="2200" dirty="0" err="1" smtClean="0">
                <a:solidFill>
                  <a:schemeClr val="accent1">
                    <a:lumMod val="50000"/>
                  </a:schemeClr>
                </a:solidFill>
                <a:latin typeface="Calibri" pitchFamily="34" charset="0"/>
                <a:cs typeface="Calibri" pitchFamily="34" charset="0"/>
              </a:rPr>
              <a:t>επίσηµες</a:t>
            </a:r>
            <a:r>
              <a:rPr lang="el-GR" sz="2200" dirty="0" smtClean="0">
                <a:solidFill>
                  <a:schemeClr val="accent1">
                    <a:lumMod val="50000"/>
                  </a:schemeClr>
                </a:solidFill>
                <a:latin typeface="Calibri" pitchFamily="34" charset="0"/>
                <a:cs typeface="Calibri" pitchFamily="34" charset="0"/>
              </a:rPr>
              <a:t> απαγορεύσεις που ισχύουν διεθνώς. Η χρήση </a:t>
            </a:r>
            <a:r>
              <a:rPr lang="el-GR" sz="2200" dirty="0" err="1" smtClean="0">
                <a:solidFill>
                  <a:schemeClr val="accent1">
                    <a:lumMod val="50000"/>
                  </a:schemeClr>
                </a:solidFill>
                <a:latin typeface="Calibri" pitchFamily="34" charset="0"/>
                <a:cs typeface="Calibri" pitchFamily="34" charset="0"/>
              </a:rPr>
              <a:t>όµως</a:t>
            </a:r>
            <a:r>
              <a:rPr lang="el-GR" sz="2200" dirty="0" smtClean="0">
                <a:solidFill>
                  <a:schemeClr val="accent1">
                    <a:lumMod val="50000"/>
                  </a:schemeClr>
                </a:solidFill>
                <a:latin typeface="Calibri" pitchFamily="34" charset="0"/>
                <a:cs typeface="Calibri" pitchFamily="34" charset="0"/>
              </a:rPr>
              <a:t> αυτή </a:t>
            </a:r>
            <a:r>
              <a:rPr lang="el-GR" sz="2200" dirty="0" err="1" smtClean="0">
                <a:solidFill>
                  <a:schemeClr val="accent1">
                    <a:lumMod val="50000"/>
                  </a:schemeClr>
                </a:solidFill>
                <a:latin typeface="Calibri" pitchFamily="34" charset="0"/>
                <a:cs typeface="Calibri" pitchFamily="34" charset="0"/>
              </a:rPr>
              <a:t>δηµιουργεί</a:t>
            </a:r>
            <a:r>
              <a:rPr lang="el-GR" sz="2200" dirty="0" smtClean="0">
                <a:solidFill>
                  <a:schemeClr val="accent1">
                    <a:lumMod val="50000"/>
                  </a:schemeClr>
                </a:solidFill>
                <a:latin typeface="Calibri" pitchFamily="34" charset="0"/>
                <a:cs typeface="Calibri" pitchFamily="34" charset="0"/>
              </a:rPr>
              <a:t> πολλά δυσάρεστα επακόλουθα για τους αθλητές, ενώ παράλληλα τους εκθέτει σε σοβαρούς µ</a:t>
            </a:r>
            <a:r>
              <a:rPr lang="el-GR" sz="2200" dirty="0" err="1" smtClean="0">
                <a:solidFill>
                  <a:schemeClr val="accent1">
                    <a:lumMod val="50000"/>
                  </a:schemeClr>
                </a:solidFill>
                <a:latin typeface="Calibri" pitchFamily="34" charset="0"/>
                <a:cs typeface="Calibri" pitchFamily="34" charset="0"/>
              </a:rPr>
              <a:t>ελλοντικούς</a:t>
            </a:r>
            <a:r>
              <a:rPr lang="el-GR" sz="2200" dirty="0" smtClean="0">
                <a:solidFill>
                  <a:schemeClr val="accent1">
                    <a:lumMod val="50000"/>
                  </a:schemeClr>
                </a:solidFill>
                <a:latin typeface="Calibri" pitchFamily="34" charset="0"/>
                <a:cs typeface="Calibri" pitchFamily="34" charset="0"/>
              </a:rPr>
              <a:t> κινδύνους</a:t>
            </a:r>
            <a:r>
              <a:rPr lang="el-GR" sz="2200" dirty="0" smtClean="0">
                <a:solidFill>
                  <a:schemeClr val="accent1">
                    <a:lumMod val="50000"/>
                  </a:schemeClr>
                </a:solidFill>
                <a:latin typeface="Calibri" pitchFamily="34" charset="0"/>
                <a:cs typeface="Calibri" pitchFamily="34" charset="0"/>
              </a:rPr>
              <a:t>.</a:t>
            </a:r>
            <a:r>
              <a:rPr lang="el-GR" sz="2400" dirty="0" smtClean="0"/>
              <a:t> </a:t>
            </a:r>
            <a:r>
              <a:rPr lang="el-GR" sz="2200" dirty="0" smtClean="0">
                <a:solidFill>
                  <a:schemeClr val="accent1">
                    <a:lumMod val="50000"/>
                  </a:schemeClr>
                </a:solidFill>
                <a:latin typeface="Calibri" pitchFamily="34" charset="0"/>
                <a:cs typeface="Calibri" pitchFamily="34" charset="0"/>
              </a:rPr>
              <a:t>Χρησιμοποιούνται όπως και η τεστοστερόνη, µε τη διαφορά ότι έχουν λιγότερες </a:t>
            </a:r>
            <a:r>
              <a:rPr lang="el-GR" sz="2200" dirty="0" err="1" smtClean="0">
                <a:solidFill>
                  <a:schemeClr val="accent1">
                    <a:lumMod val="50000"/>
                  </a:schemeClr>
                </a:solidFill>
                <a:latin typeface="Calibri" pitchFamily="34" charset="0"/>
                <a:cs typeface="Calibri" pitchFamily="34" charset="0"/>
              </a:rPr>
              <a:t>απ΄</a:t>
            </a:r>
            <a:r>
              <a:rPr lang="el-GR" sz="2200" dirty="0" smtClean="0">
                <a:solidFill>
                  <a:schemeClr val="accent1">
                    <a:lumMod val="50000"/>
                  </a:schemeClr>
                </a:solidFill>
                <a:latin typeface="Calibri" pitchFamily="34" charset="0"/>
                <a:cs typeface="Calibri" pitchFamily="34" charset="0"/>
              </a:rPr>
              <a:t> αυτήν </a:t>
            </a:r>
            <a:r>
              <a:rPr lang="el-GR" sz="2200" dirty="0" err="1" smtClean="0">
                <a:solidFill>
                  <a:schemeClr val="accent1">
                    <a:lumMod val="50000"/>
                  </a:schemeClr>
                </a:solidFill>
                <a:latin typeface="Calibri" pitchFamily="34" charset="0"/>
                <a:cs typeface="Calibri" pitchFamily="34" charset="0"/>
              </a:rPr>
              <a:t>αρµοδιότητες</a:t>
            </a:r>
            <a:endParaRPr lang="el-GR" sz="2200" dirty="0">
              <a:solidFill>
                <a:schemeClr val="accent1">
                  <a:lumMod val="50000"/>
                </a:schemeClr>
              </a:solidFill>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 Τίτλος"/>
          <p:cNvSpPr>
            <a:spLocks noGrp="1"/>
          </p:cNvSpPr>
          <p:nvPr>
            <p:ph idx="1"/>
          </p:nvPr>
        </p:nvSpPr>
        <p:spPr>
          <a:xfrm>
            <a:off x="457200" y="115888"/>
            <a:ext cx="7239000" cy="6340475"/>
          </a:xfrm>
        </p:spPr>
        <p:txBody>
          <a:bodyPr>
            <a:normAutofit/>
          </a:bodyPr>
          <a:lstStyle/>
          <a:p>
            <a:pPr>
              <a:buNone/>
            </a:pPr>
            <a:r>
              <a:rPr lang="el-GR" sz="1900" dirty="0" smtClean="0"/>
              <a:t>   </a:t>
            </a:r>
          </a:p>
          <a:p>
            <a:pPr algn="ctr">
              <a:buNone/>
            </a:pPr>
            <a:r>
              <a:rPr lang="el-GR" sz="1900" dirty="0" smtClean="0"/>
              <a:t> </a:t>
            </a:r>
            <a:r>
              <a:rPr lang="el-GR" sz="1900" dirty="0" smtClean="0">
                <a:solidFill>
                  <a:schemeClr val="accent1">
                    <a:lumMod val="50000"/>
                  </a:schemeClr>
                </a:solidFill>
                <a:latin typeface="Calibri" pitchFamily="34" charset="0"/>
                <a:cs typeface="Calibri" pitchFamily="34" charset="0"/>
              </a:rPr>
              <a:t>Επίσης ένα αναβολικό η </a:t>
            </a:r>
            <a:r>
              <a:rPr lang="el-GR" sz="1900" dirty="0" err="1" smtClean="0">
                <a:solidFill>
                  <a:schemeClr val="accent1">
                    <a:lumMod val="50000"/>
                  </a:schemeClr>
                </a:solidFill>
                <a:latin typeface="Calibri" pitchFamily="34" charset="0"/>
                <a:cs typeface="Calibri" pitchFamily="34" charset="0"/>
              </a:rPr>
              <a:t>στανοζολόλ</a:t>
            </a:r>
            <a:r>
              <a:rPr lang="el-GR" sz="1900" dirty="0" smtClean="0">
                <a:solidFill>
                  <a:schemeClr val="accent1">
                    <a:lumMod val="50000"/>
                  </a:schemeClr>
                </a:solidFill>
                <a:latin typeface="Calibri" pitchFamily="34" charset="0"/>
                <a:cs typeface="Calibri" pitchFamily="34" charset="0"/>
              </a:rPr>
              <a:t> διακρίνεται σε δύο </a:t>
            </a:r>
            <a:r>
              <a:rPr lang="el-GR" sz="1900" dirty="0" smtClean="0">
                <a:solidFill>
                  <a:schemeClr val="accent1">
                    <a:lumMod val="50000"/>
                  </a:schemeClr>
                </a:solidFill>
                <a:latin typeface="Calibri" pitchFamily="34" charset="0"/>
                <a:cs typeface="Calibri" pitchFamily="34" charset="0"/>
              </a:rPr>
              <a:t>µ</a:t>
            </a:r>
            <a:r>
              <a:rPr lang="el-GR" sz="1900" dirty="0" err="1" smtClean="0">
                <a:solidFill>
                  <a:schemeClr val="accent1">
                    <a:lumMod val="50000"/>
                  </a:schemeClr>
                </a:solidFill>
                <a:latin typeface="Calibri" pitchFamily="34" charset="0"/>
                <a:cs typeface="Calibri" pitchFamily="34" charset="0"/>
              </a:rPr>
              <a:t>ορφές</a:t>
            </a:r>
            <a:r>
              <a:rPr lang="el-GR" sz="1900" dirty="0" smtClean="0">
                <a:solidFill>
                  <a:schemeClr val="accent1">
                    <a:lumMod val="50000"/>
                  </a:schemeClr>
                </a:solidFill>
                <a:latin typeface="Calibri" pitchFamily="34" charset="0"/>
                <a:cs typeface="Calibri" pitchFamily="34" charset="0"/>
              </a:rPr>
              <a:t>:</a:t>
            </a:r>
          </a:p>
          <a:p>
            <a:pPr>
              <a:buNone/>
            </a:pPr>
            <a:endParaRPr lang="el-GR" sz="1900" dirty="0" smtClean="0">
              <a:solidFill>
                <a:schemeClr val="accent1">
                  <a:lumMod val="50000"/>
                </a:schemeClr>
              </a:solidFill>
              <a:latin typeface="Calibri" pitchFamily="34" charset="0"/>
              <a:cs typeface="Calibri" pitchFamily="34" charset="0"/>
            </a:endParaRPr>
          </a:p>
          <a:p>
            <a:pPr>
              <a:buNone/>
            </a:pPr>
            <a:endParaRPr lang="el-GR" sz="1900" dirty="0" smtClean="0">
              <a:solidFill>
                <a:schemeClr val="accent1">
                  <a:lumMod val="50000"/>
                </a:schemeClr>
              </a:solidFill>
              <a:latin typeface="Calibri" pitchFamily="34" charset="0"/>
              <a:cs typeface="Calibri" pitchFamily="34" charset="0"/>
            </a:endParaRPr>
          </a:p>
          <a:p>
            <a:pPr marL="457200" indent="-457200">
              <a:buAutoNum type="arabicPeriod"/>
            </a:pPr>
            <a:r>
              <a:rPr lang="el-GR" sz="1900" b="1" u="sng" dirty="0" err="1" smtClean="0">
                <a:solidFill>
                  <a:schemeClr val="accent1">
                    <a:lumMod val="50000"/>
                  </a:schemeClr>
                </a:solidFill>
                <a:latin typeface="Calibri" pitchFamily="34" charset="0"/>
                <a:cs typeface="Calibri" pitchFamily="34" charset="0"/>
              </a:rPr>
              <a:t>Ενέσιµη</a:t>
            </a:r>
            <a:r>
              <a:rPr lang="el-GR" sz="1900" b="1" u="sng" dirty="0" smtClean="0">
                <a:solidFill>
                  <a:schemeClr val="accent1">
                    <a:lumMod val="50000"/>
                  </a:schemeClr>
                </a:solidFill>
                <a:latin typeface="Calibri" pitchFamily="34" charset="0"/>
                <a:cs typeface="Calibri" pitchFamily="34" charset="0"/>
              </a:rPr>
              <a:t> μορφή</a:t>
            </a:r>
          </a:p>
          <a:p>
            <a:pPr marL="457200" indent="-457200">
              <a:buAutoNum type="arabicPeriod"/>
            </a:pPr>
            <a:endParaRPr lang="el-GR" sz="1900" dirty="0" smtClean="0">
              <a:solidFill>
                <a:schemeClr val="accent1">
                  <a:lumMod val="50000"/>
                </a:schemeClr>
              </a:solidFill>
              <a:latin typeface="Calibri" pitchFamily="34" charset="0"/>
              <a:cs typeface="Calibri" pitchFamily="34" charset="0"/>
            </a:endParaRPr>
          </a:p>
          <a:p>
            <a:pPr marL="457200" indent="-457200">
              <a:buAutoNum type="arabicPeriod"/>
            </a:pPr>
            <a:endParaRPr lang="el-GR" sz="1900" dirty="0" smtClean="0">
              <a:solidFill>
                <a:schemeClr val="accent1">
                  <a:lumMod val="50000"/>
                </a:schemeClr>
              </a:solidFill>
              <a:latin typeface="Calibri" pitchFamily="34" charset="0"/>
              <a:cs typeface="Calibri" pitchFamily="34" charset="0"/>
            </a:endParaRPr>
          </a:p>
          <a:p>
            <a:pPr marL="457200" indent="-457200">
              <a:buAutoNum type="arabicPeriod"/>
            </a:pPr>
            <a:r>
              <a:rPr lang="el-GR" sz="1900" dirty="0" smtClean="0">
                <a:solidFill>
                  <a:schemeClr val="accent1">
                    <a:lumMod val="50000"/>
                  </a:schemeClr>
                </a:solidFill>
                <a:latin typeface="Calibri" pitchFamily="34" charset="0"/>
                <a:cs typeface="Calibri" pitchFamily="34" charset="0"/>
              </a:rPr>
              <a:t>  </a:t>
            </a:r>
            <a:r>
              <a:rPr lang="el-GR" sz="1900" b="1" u="sng" dirty="0" smtClean="0">
                <a:solidFill>
                  <a:schemeClr val="accent1">
                    <a:lumMod val="50000"/>
                  </a:schemeClr>
                </a:solidFill>
                <a:latin typeface="Calibri" pitchFamily="34" charset="0"/>
                <a:cs typeface="Calibri" pitchFamily="34" charset="0"/>
              </a:rPr>
              <a:t>Χάπια </a:t>
            </a:r>
            <a:endParaRPr lang="el-GR" sz="1900" b="1" u="sng" dirty="0" smtClean="0">
              <a:solidFill>
                <a:schemeClr val="accent1">
                  <a:lumMod val="50000"/>
                </a:schemeClr>
              </a:solidFill>
              <a:latin typeface="Calibri" pitchFamily="34" charset="0"/>
              <a:cs typeface="Calibri" pitchFamily="34" charset="0"/>
            </a:endParaRPr>
          </a:p>
          <a:p>
            <a:pPr marL="457200" indent="-457200">
              <a:buAutoNum type="arabicPeriod"/>
            </a:pPr>
            <a:endParaRPr lang="el-GR" sz="1900" dirty="0" smtClean="0">
              <a:solidFill>
                <a:schemeClr val="accent1">
                  <a:lumMod val="50000"/>
                </a:schemeClr>
              </a:solidFill>
              <a:latin typeface="Calibri" pitchFamily="34" charset="0"/>
              <a:cs typeface="Calibri" pitchFamily="34" charset="0"/>
            </a:endParaRPr>
          </a:p>
          <a:p>
            <a:pPr marL="457200" indent="-457200">
              <a:buAutoNum type="arabicPeriod"/>
            </a:pPr>
            <a:endParaRPr lang="el-GR" sz="1900" dirty="0" smtClean="0">
              <a:solidFill>
                <a:schemeClr val="accent1">
                  <a:lumMod val="50000"/>
                </a:schemeClr>
              </a:solidFill>
              <a:latin typeface="Calibri" pitchFamily="34" charset="0"/>
              <a:cs typeface="Calibri" pitchFamily="34" charset="0"/>
            </a:endParaRPr>
          </a:p>
          <a:p>
            <a:pPr marL="457200" indent="-457200">
              <a:buAutoNum type="arabicPeriod"/>
            </a:pPr>
            <a:endParaRPr lang="el-GR" sz="1900" dirty="0" smtClean="0">
              <a:solidFill>
                <a:schemeClr val="accent1">
                  <a:lumMod val="50000"/>
                </a:schemeClr>
              </a:solidFill>
              <a:latin typeface="Calibri" pitchFamily="34" charset="0"/>
              <a:cs typeface="Calibri" pitchFamily="34" charset="0"/>
            </a:endParaRPr>
          </a:p>
          <a:p>
            <a:pPr marL="457200" indent="-457200">
              <a:buNone/>
            </a:pPr>
            <a:r>
              <a:rPr lang="el-GR" sz="1900" dirty="0" smtClean="0">
                <a:solidFill>
                  <a:schemeClr val="accent1">
                    <a:lumMod val="50000"/>
                  </a:schemeClr>
                </a:solidFill>
                <a:latin typeface="Calibri" pitchFamily="34" charset="0"/>
                <a:cs typeface="Calibri" pitchFamily="34" charset="0"/>
              </a:rPr>
              <a:t>       </a:t>
            </a:r>
          </a:p>
          <a:p>
            <a:pPr marL="457200" indent="-457200" algn="ctr">
              <a:buNone/>
            </a:pPr>
            <a:r>
              <a:rPr lang="el-GR" sz="1900" dirty="0" smtClean="0">
                <a:solidFill>
                  <a:schemeClr val="accent1">
                    <a:lumMod val="50000"/>
                  </a:schemeClr>
                </a:solidFill>
                <a:latin typeface="Calibri" pitchFamily="34" charset="0"/>
                <a:cs typeface="Calibri" pitchFamily="34" charset="0"/>
              </a:rPr>
              <a:t>Από </a:t>
            </a:r>
            <a:r>
              <a:rPr lang="el-GR" sz="1900" dirty="0" smtClean="0">
                <a:solidFill>
                  <a:schemeClr val="accent1">
                    <a:lumMod val="50000"/>
                  </a:schemeClr>
                </a:solidFill>
                <a:latin typeface="Calibri" pitchFamily="34" charset="0"/>
                <a:cs typeface="Calibri" pitchFamily="34" charset="0"/>
              </a:rPr>
              <a:t>περιοδικά, έρευνες και </a:t>
            </a:r>
            <a:r>
              <a:rPr lang="el-GR" sz="1900" dirty="0" err="1" smtClean="0">
                <a:solidFill>
                  <a:schemeClr val="accent1">
                    <a:lumMod val="50000"/>
                  </a:schemeClr>
                </a:solidFill>
                <a:latin typeface="Calibri" pitchFamily="34" charset="0"/>
                <a:cs typeface="Calibri" pitchFamily="34" charset="0"/>
              </a:rPr>
              <a:t>εµπειρικές</a:t>
            </a:r>
            <a:r>
              <a:rPr lang="el-GR" sz="1900" dirty="0" smtClean="0">
                <a:solidFill>
                  <a:schemeClr val="accent1">
                    <a:lumMod val="50000"/>
                  </a:schemeClr>
                </a:solidFill>
                <a:latin typeface="Calibri" pitchFamily="34" charset="0"/>
                <a:cs typeface="Calibri" pitchFamily="34" charset="0"/>
              </a:rPr>
              <a:t> </a:t>
            </a:r>
            <a:r>
              <a:rPr lang="el-GR" sz="1900" dirty="0" err="1" smtClean="0">
                <a:solidFill>
                  <a:schemeClr val="accent1">
                    <a:lumMod val="50000"/>
                  </a:schemeClr>
                </a:solidFill>
                <a:latin typeface="Calibri" pitchFamily="34" charset="0"/>
                <a:cs typeface="Calibri" pitchFamily="34" charset="0"/>
              </a:rPr>
              <a:t>γνώµες</a:t>
            </a:r>
            <a:r>
              <a:rPr lang="el-GR" sz="1900" dirty="0" smtClean="0">
                <a:solidFill>
                  <a:schemeClr val="accent1">
                    <a:lumMod val="50000"/>
                  </a:schemeClr>
                </a:solidFill>
                <a:latin typeface="Calibri" pitchFamily="34" charset="0"/>
                <a:cs typeface="Calibri" pitchFamily="34" charset="0"/>
              </a:rPr>
              <a:t> έχει διαπιστωθεί ότι η </a:t>
            </a:r>
            <a:r>
              <a:rPr lang="el-GR" sz="1900" dirty="0" err="1" smtClean="0">
                <a:solidFill>
                  <a:schemeClr val="accent1">
                    <a:lumMod val="50000"/>
                  </a:schemeClr>
                </a:solidFill>
                <a:latin typeface="Calibri" pitchFamily="34" charset="0"/>
                <a:cs typeface="Calibri" pitchFamily="34" charset="0"/>
              </a:rPr>
              <a:t>ενέσιµη</a:t>
            </a:r>
            <a:r>
              <a:rPr lang="el-GR" sz="1900" dirty="0" smtClean="0">
                <a:solidFill>
                  <a:schemeClr val="accent1">
                    <a:lumMod val="50000"/>
                  </a:schemeClr>
                </a:solidFill>
                <a:latin typeface="Calibri" pitchFamily="34" charset="0"/>
                <a:cs typeface="Calibri" pitchFamily="34" charset="0"/>
              </a:rPr>
              <a:t> µ</a:t>
            </a:r>
            <a:r>
              <a:rPr lang="el-GR" sz="1900" dirty="0" err="1" smtClean="0">
                <a:solidFill>
                  <a:schemeClr val="accent1">
                    <a:lumMod val="50000"/>
                  </a:schemeClr>
                </a:solidFill>
                <a:latin typeface="Calibri" pitchFamily="34" charset="0"/>
                <a:cs typeface="Calibri" pitchFamily="34" charset="0"/>
              </a:rPr>
              <a:t>ορφή</a:t>
            </a:r>
            <a:r>
              <a:rPr lang="el-GR" sz="1900" dirty="0" smtClean="0">
                <a:solidFill>
                  <a:schemeClr val="accent1">
                    <a:lumMod val="50000"/>
                  </a:schemeClr>
                </a:solidFill>
                <a:latin typeface="Calibri" pitchFamily="34" charset="0"/>
                <a:cs typeface="Calibri" pitchFamily="34" charset="0"/>
              </a:rPr>
              <a:t> είναι πιο αποδοτική </a:t>
            </a:r>
            <a:r>
              <a:rPr lang="el-GR" sz="1900" dirty="0" err="1" smtClean="0">
                <a:solidFill>
                  <a:schemeClr val="accent1">
                    <a:lumMod val="50000"/>
                  </a:schemeClr>
                </a:solidFill>
                <a:latin typeface="Calibri" pitchFamily="34" charset="0"/>
                <a:cs typeface="Calibri" pitchFamily="34" charset="0"/>
              </a:rPr>
              <a:t>απ΄αυτή</a:t>
            </a:r>
            <a:r>
              <a:rPr lang="el-GR" sz="1900" dirty="0" smtClean="0">
                <a:solidFill>
                  <a:schemeClr val="accent1">
                    <a:lumMod val="50000"/>
                  </a:schemeClr>
                </a:solidFill>
                <a:latin typeface="Calibri" pitchFamily="34" charset="0"/>
                <a:cs typeface="Calibri" pitchFamily="34" charset="0"/>
              </a:rPr>
              <a:t> των χαπιών. </a:t>
            </a:r>
            <a:endParaRPr lang="el-GR" sz="1900" dirty="0">
              <a:solidFill>
                <a:schemeClr val="accent1">
                  <a:lumMod val="50000"/>
                </a:schemeClr>
              </a:solidFill>
              <a:latin typeface="Calibri" pitchFamily="34" charset="0"/>
              <a:cs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Εικόνα" descr="anavolika2.jpg"/>
          <p:cNvPicPr>
            <a:picLocks noChangeAspect="1"/>
          </p:cNvPicPr>
          <p:nvPr/>
        </p:nvPicPr>
        <p:blipFill>
          <a:blip r:embed="rId2" cstate="print">
            <a:lum bright="20000"/>
          </a:blip>
          <a:stretch>
            <a:fillRect/>
          </a:stretch>
        </p:blipFill>
        <p:spPr>
          <a:xfrm>
            <a:off x="899592" y="1700808"/>
            <a:ext cx="6840760" cy="328231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1 - Τίτλος"/>
          <p:cNvSpPr>
            <a:spLocks noGrp="1"/>
          </p:cNvSpPr>
          <p:nvPr>
            <p:ph type="title"/>
          </p:nvPr>
        </p:nvSpPr>
        <p:spPr>
          <a:xfrm>
            <a:off x="395536" y="0"/>
            <a:ext cx="7239000" cy="1124744"/>
          </a:xfrm>
        </p:spPr>
        <p:txBody>
          <a:bodyPr/>
          <a:lstStyle/>
          <a:p>
            <a:pPr algn="ctr">
              <a:buFont typeface="Arial" pitchFamily="34" charset="0"/>
              <a:buChar char="•"/>
            </a:pPr>
            <a:r>
              <a:rPr lang="el-GR" dirty="0" smtClean="0"/>
              <a:t> </a:t>
            </a:r>
            <a:r>
              <a:rPr lang="el-GR" dirty="0" err="1" smtClean="0"/>
              <a:t>ενεσιμο</a:t>
            </a:r>
            <a:endParaRPr lang="el-GR" dirty="0"/>
          </a:p>
        </p:txBody>
      </p:sp>
      <p:sp>
        <p:nvSpPr>
          <p:cNvPr id="3" name="2 - Θέση περιεχομένου"/>
          <p:cNvSpPr>
            <a:spLocks noGrp="1"/>
          </p:cNvSpPr>
          <p:nvPr>
            <p:ph idx="1"/>
          </p:nvPr>
        </p:nvSpPr>
        <p:spPr>
          <a:xfrm>
            <a:off x="539552" y="1628800"/>
            <a:ext cx="7239000" cy="5229200"/>
          </a:xfrm>
        </p:spPr>
        <p:txBody>
          <a:bodyPr>
            <a:normAutofit/>
          </a:bodyPr>
          <a:lstStyle/>
          <a:p>
            <a:pPr algn="just">
              <a:buNone/>
            </a:pPr>
            <a:r>
              <a:rPr lang="el-GR" sz="1900" dirty="0" smtClean="0">
                <a:solidFill>
                  <a:schemeClr val="accent1">
                    <a:lumMod val="50000"/>
                  </a:schemeClr>
                </a:solidFill>
                <a:latin typeface="Calibri" pitchFamily="34" charset="0"/>
                <a:cs typeface="Calibri" pitchFamily="34" charset="0"/>
              </a:rPr>
              <a:t>     </a:t>
            </a:r>
            <a:r>
              <a:rPr lang="el-GR" sz="1900" dirty="0" smtClean="0">
                <a:latin typeface="Calibri" pitchFamily="34" charset="0"/>
                <a:cs typeface="Calibri" pitchFamily="34" charset="0"/>
              </a:rPr>
              <a:t>Πρέπει </a:t>
            </a:r>
            <a:r>
              <a:rPr lang="el-GR" sz="1900" dirty="0" smtClean="0">
                <a:latin typeface="Calibri" pitchFamily="34" charset="0"/>
                <a:cs typeface="Calibri" pitchFamily="34" charset="0"/>
              </a:rPr>
              <a:t>να χορηγείται τακτικά και σε µ</a:t>
            </a:r>
            <a:r>
              <a:rPr lang="el-GR" sz="1900" dirty="0" err="1" smtClean="0">
                <a:latin typeface="Calibri" pitchFamily="34" charset="0"/>
                <a:cs typeface="Calibri" pitchFamily="34" charset="0"/>
              </a:rPr>
              <a:t>ετρηµένα</a:t>
            </a:r>
            <a:r>
              <a:rPr lang="el-GR" sz="1900" dirty="0" smtClean="0">
                <a:latin typeface="Calibri" pitchFamily="34" charset="0"/>
                <a:cs typeface="Calibri" pitchFamily="34" charset="0"/>
              </a:rPr>
              <a:t> χρονικά </a:t>
            </a:r>
            <a:r>
              <a:rPr lang="el-GR" sz="1900" dirty="0" err="1" smtClean="0">
                <a:latin typeface="Calibri" pitchFamily="34" charset="0"/>
                <a:cs typeface="Calibri" pitchFamily="34" charset="0"/>
              </a:rPr>
              <a:t>διαστήµατα</a:t>
            </a:r>
            <a:r>
              <a:rPr lang="el-GR" sz="1900" dirty="0" smtClean="0">
                <a:latin typeface="Calibri" pitchFamily="34" charset="0"/>
                <a:cs typeface="Calibri" pitchFamily="34" charset="0"/>
              </a:rPr>
              <a:t>. Αυτό το κάνει να διαφέρει από τα άλλα στεροειδή, τα οποία χορηγούνται ως επί το πλείστον </a:t>
            </a:r>
            <a:r>
              <a:rPr lang="el-GR" sz="1900" dirty="0" err="1" smtClean="0">
                <a:latin typeface="Calibri" pitchFamily="34" charset="0"/>
                <a:cs typeface="Calibri" pitchFamily="34" charset="0"/>
              </a:rPr>
              <a:t>εβδοµαδιαία</a:t>
            </a:r>
            <a:r>
              <a:rPr lang="el-GR" sz="1900" dirty="0" smtClean="0">
                <a:latin typeface="Calibri" pitchFamily="34" charset="0"/>
                <a:cs typeface="Calibri" pitchFamily="34" charset="0"/>
              </a:rPr>
              <a:t>. Η </a:t>
            </a:r>
            <a:r>
              <a:rPr lang="el-GR" sz="1900" dirty="0" err="1" smtClean="0">
                <a:latin typeface="Calibri" pitchFamily="34" charset="0"/>
                <a:cs typeface="Calibri" pitchFamily="34" charset="0"/>
              </a:rPr>
              <a:t>φαρµακοδυναµική</a:t>
            </a:r>
            <a:r>
              <a:rPr lang="el-GR" sz="1900" dirty="0" smtClean="0">
                <a:latin typeface="Calibri" pitchFamily="34" charset="0"/>
                <a:cs typeface="Calibri" pitchFamily="34" charset="0"/>
              </a:rPr>
              <a:t> του είναι µ</a:t>
            </a:r>
            <a:r>
              <a:rPr lang="el-GR" sz="1900" dirty="0" err="1" smtClean="0">
                <a:latin typeface="Calibri" pitchFamily="34" charset="0"/>
                <a:cs typeface="Calibri" pitchFamily="34" charset="0"/>
              </a:rPr>
              <a:t>ικρής</a:t>
            </a:r>
            <a:r>
              <a:rPr lang="el-GR" sz="1900" dirty="0" smtClean="0">
                <a:latin typeface="Calibri" pitchFamily="34" charset="0"/>
                <a:cs typeface="Calibri" pitchFamily="34" charset="0"/>
              </a:rPr>
              <a:t> διάρκειας και εδώ εξηγείται η συχνή ένεσή του. </a:t>
            </a:r>
            <a:r>
              <a:rPr lang="el-GR" sz="1900" dirty="0" err="1" smtClean="0">
                <a:latin typeface="Calibri" pitchFamily="34" charset="0"/>
                <a:cs typeface="Calibri" pitchFamily="34" charset="0"/>
              </a:rPr>
              <a:t>∆</a:t>
            </a:r>
            <a:r>
              <a:rPr lang="el-GR" sz="1900" dirty="0" err="1" smtClean="0">
                <a:latin typeface="Calibri" pitchFamily="34" charset="0"/>
                <a:cs typeface="Calibri" pitchFamily="34" charset="0"/>
              </a:rPr>
              <a:t>εν</a:t>
            </a:r>
            <a:r>
              <a:rPr lang="el-GR" sz="1900" dirty="0" smtClean="0">
                <a:latin typeface="Calibri" pitchFamily="34" charset="0"/>
                <a:cs typeface="Calibri" pitchFamily="34" charset="0"/>
              </a:rPr>
              <a:t> έχει την ικανότητα να αποθηκεύει ύδωρ στο εσωτερικό του κυττάρου, δηλαδή ένα άλλο χαρακτηριστικό στο οποίο οφείλουν ¨αυτοί¨ οι αθλητές την καλή </a:t>
            </a:r>
            <a:r>
              <a:rPr lang="el-GR" sz="1900" dirty="0" err="1" smtClean="0">
                <a:latin typeface="Calibri" pitchFamily="34" charset="0"/>
                <a:cs typeface="Calibri" pitchFamily="34" charset="0"/>
              </a:rPr>
              <a:t>γράµµωση</a:t>
            </a:r>
            <a:r>
              <a:rPr lang="el-GR" sz="1900" dirty="0" smtClean="0">
                <a:latin typeface="Calibri" pitchFamily="34" charset="0"/>
                <a:cs typeface="Calibri" pitchFamily="34" charset="0"/>
              </a:rPr>
              <a:t> των µ</a:t>
            </a:r>
            <a:r>
              <a:rPr lang="el-GR" sz="1900" dirty="0" err="1" smtClean="0">
                <a:latin typeface="Calibri" pitchFamily="34" charset="0"/>
                <a:cs typeface="Calibri" pitchFamily="34" charset="0"/>
              </a:rPr>
              <a:t>υών</a:t>
            </a:r>
            <a:r>
              <a:rPr lang="el-GR" sz="1900" dirty="0" smtClean="0">
                <a:latin typeface="Calibri" pitchFamily="34" charset="0"/>
                <a:cs typeface="Calibri" pitchFamily="34" charset="0"/>
              </a:rPr>
              <a:t> τους. </a:t>
            </a:r>
            <a:r>
              <a:rPr lang="el-GR" sz="1900" dirty="0" err="1" smtClean="0">
                <a:latin typeface="Calibri" pitchFamily="34" charset="0"/>
                <a:cs typeface="Calibri" pitchFamily="34" charset="0"/>
              </a:rPr>
              <a:t>∆εν</a:t>
            </a:r>
            <a:r>
              <a:rPr lang="el-GR" sz="1900" dirty="0" smtClean="0">
                <a:latin typeface="Calibri" pitchFamily="34" charset="0"/>
                <a:cs typeface="Calibri" pitchFamily="34" charset="0"/>
              </a:rPr>
              <a:t> είναι </a:t>
            </a:r>
            <a:r>
              <a:rPr lang="el-GR" sz="1900" dirty="0" err="1" smtClean="0">
                <a:latin typeface="Calibri" pitchFamily="34" charset="0"/>
                <a:cs typeface="Calibri" pitchFamily="34" charset="0"/>
              </a:rPr>
              <a:t>φάρµακο</a:t>
            </a:r>
            <a:r>
              <a:rPr lang="el-GR" sz="1900" dirty="0" smtClean="0">
                <a:latin typeface="Calibri" pitchFamily="34" charset="0"/>
                <a:cs typeface="Calibri" pitchFamily="34" charset="0"/>
              </a:rPr>
              <a:t> το οποίο </a:t>
            </a:r>
            <a:r>
              <a:rPr lang="el-GR" sz="1900" dirty="0" err="1" smtClean="0">
                <a:latin typeface="Calibri" pitchFamily="34" charset="0"/>
                <a:cs typeface="Calibri" pitchFamily="34" charset="0"/>
              </a:rPr>
              <a:t>χρησιµοποιείται</a:t>
            </a:r>
            <a:r>
              <a:rPr lang="el-GR" sz="1900" dirty="0" smtClean="0">
                <a:latin typeface="Calibri" pitchFamily="34" charset="0"/>
                <a:cs typeface="Calibri" pitchFamily="34" charset="0"/>
              </a:rPr>
              <a:t> για µ</a:t>
            </a:r>
            <a:r>
              <a:rPr lang="el-GR" sz="1900" dirty="0" err="1" smtClean="0">
                <a:latin typeface="Calibri" pitchFamily="34" charset="0"/>
                <a:cs typeface="Calibri" pitchFamily="34" charset="0"/>
              </a:rPr>
              <a:t>ικρή</a:t>
            </a:r>
            <a:r>
              <a:rPr lang="el-GR" sz="1900" dirty="0" smtClean="0">
                <a:latin typeface="Calibri" pitchFamily="34" charset="0"/>
                <a:cs typeface="Calibri" pitchFamily="34" charset="0"/>
              </a:rPr>
              <a:t> </a:t>
            </a:r>
            <a:r>
              <a:rPr lang="el-GR" sz="1900" dirty="0" err="1" smtClean="0">
                <a:latin typeface="Calibri" pitchFamily="34" charset="0"/>
                <a:cs typeface="Calibri" pitchFamily="34" charset="0"/>
              </a:rPr>
              <a:t>προετοιµασία</a:t>
            </a:r>
            <a:r>
              <a:rPr lang="el-GR" sz="1900" dirty="0" smtClean="0">
                <a:latin typeface="Calibri" pitchFamily="34" charset="0"/>
                <a:cs typeface="Calibri" pitchFamily="34" charset="0"/>
              </a:rPr>
              <a:t> πριν τη αγωνιστική), αλλά πολύ περισσότερο για µ</a:t>
            </a:r>
            <a:r>
              <a:rPr lang="el-GR" sz="1900" dirty="0" err="1" smtClean="0">
                <a:latin typeface="Calibri" pitchFamily="34" charset="0"/>
                <a:cs typeface="Calibri" pitchFamily="34" charset="0"/>
              </a:rPr>
              <a:t>ακροχρόνια</a:t>
            </a:r>
            <a:r>
              <a:rPr lang="el-GR" sz="1900" dirty="0" smtClean="0">
                <a:latin typeface="Calibri" pitchFamily="34" charset="0"/>
                <a:cs typeface="Calibri" pitchFamily="34" charset="0"/>
              </a:rPr>
              <a:t> (έως και 10 </a:t>
            </a:r>
            <a:r>
              <a:rPr lang="el-GR" sz="1900" dirty="0" err="1" smtClean="0">
                <a:latin typeface="Calibri" pitchFamily="34" charset="0"/>
                <a:cs typeface="Calibri" pitchFamily="34" charset="0"/>
              </a:rPr>
              <a:t>εβδοµάδες</a:t>
            </a:r>
            <a:r>
              <a:rPr lang="el-GR" sz="1900" dirty="0" smtClean="0">
                <a:latin typeface="Calibri" pitchFamily="34" charset="0"/>
                <a:cs typeface="Calibri" pitchFamily="34" charset="0"/>
              </a:rPr>
              <a:t>). Οι περισσότεροι αθλητές </a:t>
            </a:r>
            <a:r>
              <a:rPr lang="el-GR" sz="1900" dirty="0" err="1" smtClean="0">
                <a:latin typeface="Calibri" pitchFamily="34" charset="0"/>
                <a:cs typeface="Calibri" pitchFamily="34" charset="0"/>
              </a:rPr>
              <a:t>οµολογούν</a:t>
            </a:r>
            <a:r>
              <a:rPr lang="el-GR" sz="1900" dirty="0" smtClean="0">
                <a:latin typeface="Calibri" pitchFamily="34" charset="0"/>
                <a:cs typeface="Calibri" pitchFamily="34" charset="0"/>
              </a:rPr>
              <a:t> ότι η χορήγηση πρέπει να γίνεται σε </a:t>
            </a:r>
            <a:r>
              <a:rPr lang="el-GR" sz="1900" dirty="0" err="1" smtClean="0">
                <a:latin typeface="Calibri" pitchFamily="34" charset="0"/>
                <a:cs typeface="Calibri" pitchFamily="34" charset="0"/>
              </a:rPr>
              <a:t>συνδυασµό</a:t>
            </a:r>
            <a:r>
              <a:rPr lang="el-GR" sz="1900" dirty="0" smtClean="0">
                <a:latin typeface="Calibri" pitchFamily="34" charset="0"/>
                <a:cs typeface="Calibri" pitchFamily="34" charset="0"/>
              </a:rPr>
              <a:t> µε καλή διατροφή.</a:t>
            </a:r>
            <a:endParaRPr lang="el-GR" sz="1900" dirty="0">
              <a:latin typeface="Calibri" pitchFamily="34" charset="0"/>
              <a:cs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528" y="116632"/>
            <a:ext cx="7239000" cy="1008112"/>
          </a:xfrm>
        </p:spPr>
        <p:txBody>
          <a:bodyPr/>
          <a:lstStyle/>
          <a:p>
            <a:pPr algn="ctr">
              <a:buFont typeface="Arial" pitchFamily="34" charset="0"/>
              <a:buChar char="•"/>
            </a:pPr>
            <a:r>
              <a:rPr lang="el-GR" dirty="0" err="1" smtClean="0"/>
              <a:t>Χαπια</a:t>
            </a:r>
            <a:endParaRPr lang="el-GR" dirty="0"/>
          </a:p>
        </p:txBody>
      </p:sp>
      <p:sp>
        <p:nvSpPr>
          <p:cNvPr id="3" name="2 - Θέση περιεχομένου"/>
          <p:cNvSpPr>
            <a:spLocks noGrp="1"/>
          </p:cNvSpPr>
          <p:nvPr>
            <p:ph idx="1"/>
          </p:nvPr>
        </p:nvSpPr>
        <p:spPr>
          <a:xfrm>
            <a:off x="457200" y="1772816"/>
            <a:ext cx="7239000" cy="4682920"/>
          </a:xfrm>
        </p:spPr>
        <p:txBody>
          <a:bodyPr>
            <a:normAutofit/>
          </a:bodyPr>
          <a:lstStyle/>
          <a:p>
            <a:pPr algn="just">
              <a:buNone/>
            </a:pPr>
            <a:r>
              <a:rPr lang="el-GR" sz="1900" dirty="0" smtClean="0">
                <a:solidFill>
                  <a:schemeClr val="accent1">
                    <a:lumMod val="50000"/>
                  </a:schemeClr>
                </a:solidFill>
                <a:latin typeface="Calibri" pitchFamily="34" charset="0"/>
                <a:cs typeface="Calibri" pitchFamily="34" charset="0"/>
              </a:rPr>
              <a:t>     Η </a:t>
            </a:r>
            <a:r>
              <a:rPr lang="el-GR" sz="1900" dirty="0" smtClean="0">
                <a:solidFill>
                  <a:schemeClr val="accent1">
                    <a:lumMod val="50000"/>
                  </a:schemeClr>
                </a:solidFill>
                <a:latin typeface="Calibri" pitchFamily="34" charset="0"/>
                <a:cs typeface="Calibri" pitchFamily="34" charset="0"/>
              </a:rPr>
              <a:t>ουσία αυτή δεν φέρνει σε αυτή τη µ</a:t>
            </a:r>
            <a:r>
              <a:rPr lang="el-GR" sz="1900" dirty="0" err="1" smtClean="0">
                <a:solidFill>
                  <a:schemeClr val="accent1">
                    <a:lumMod val="50000"/>
                  </a:schemeClr>
                </a:solidFill>
                <a:latin typeface="Calibri" pitchFamily="34" charset="0"/>
                <a:cs typeface="Calibri" pitchFamily="34" charset="0"/>
              </a:rPr>
              <a:t>ορφή</a:t>
            </a:r>
            <a:r>
              <a:rPr lang="el-GR" sz="1900" dirty="0" smtClean="0">
                <a:solidFill>
                  <a:schemeClr val="accent1">
                    <a:lumMod val="50000"/>
                  </a:schemeClr>
                </a:solidFill>
                <a:latin typeface="Calibri" pitchFamily="34" charset="0"/>
                <a:cs typeface="Calibri" pitchFamily="34" charset="0"/>
              </a:rPr>
              <a:t> καλά </a:t>
            </a:r>
            <a:r>
              <a:rPr lang="el-GR" sz="1900" dirty="0" err="1" smtClean="0">
                <a:solidFill>
                  <a:schemeClr val="accent1">
                    <a:lumMod val="50000"/>
                  </a:schemeClr>
                </a:solidFill>
                <a:latin typeface="Calibri" pitchFamily="34" charset="0"/>
                <a:cs typeface="Calibri" pitchFamily="34" charset="0"/>
              </a:rPr>
              <a:t>αποτελέσµατα</a:t>
            </a:r>
            <a:r>
              <a:rPr lang="el-GR" sz="1900" dirty="0" smtClean="0">
                <a:solidFill>
                  <a:schemeClr val="accent1">
                    <a:lumMod val="50000"/>
                  </a:schemeClr>
                </a:solidFill>
                <a:latin typeface="Calibri" pitchFamily="34" charset="0"/>
                <a:cs typeface="Calibri" pitchFamily="34" charset="0"/>
              </a:rPr>
              <a:t>. Έρευνες έδειξαν ότι η ουσία είναι αρκετά τοξική και µ</a:t>
            </a:r>
            <a:r>
              <a:rPr lang="el-GR" sz="1900" dirty="0" err="1" smtClean="0">
                <a:solidFill>
                  <a:schemeClr val="accent1">
                    <a:lumMod val="50000"/>
                  </a:schemeClr>
                </a:solidFill>
                <a:latin typeface="Calibri" pitchFamily="34" charset="0"/>
                <a:cs typeface="Calibri" pitchFamily="34" charset="0"/>
              </a:rPr>
              <a:t>πορεί</a:t>
            </a:r>
            <a:r>
              <a:rPr lang="el-GR" sz="1900" dirty="0" smtClean="0">
                <a:solidFill>
                  <a:schemeClr val="accent1">
                    <a:lumMod val="50000"/>
                  </a:schemeClr>
                </a:solidFill>
                <a:latin typeface="Calibri" pitchFamily="34" charset="0"/>
                <a:cs typeface="Calibri" pitchFamily="34" charset="0"/>
              </a:rPr>
              <a:t> να φέρει βλάβες όχι µόνο στο ήπαρ, αλλά και σε όλο το πεπτικό </a:t>
            </a:r>
            <a:r>
              <a:rPr lang="el-GR" sz="1900" dirty="0" err="1" smtClean="0">
                <a:solidFill>
                  <a:schemeClr val="accent1">
                    <a:lumMod val="50000"/>
                  </a:schemeClr>
                </a:solidFill>
                <a:latin typeface="Calibri" pitchFamily="34" charset="0"/>
                <a:cs typeface="Calibri" pitchFamily="34" charset="0"/>
              </a:rPr>
              <a:t>σύστηµα</a:t>
            </a:r>
            <a:r>
              <a:rPr lang="el-GR" sz="1900" dirty="0" smtClean="0">
                <a:solidFill>
                  <a:schemeClr val="accent1">
                    <a:lumMod val="50000"/>
                  </a:schemeClr>
                </a:solidFill>
                <a:latin typeface="Calibri" pitchFamily="34" charset="0"/>
                <a:cs typeface="Calibri" pitchFamily="34" charset="0"/>
              </a:rPr>
              <a:t>.</a:t>
            </a:r>
          </a:p>
          <a:p>
            <a:pPr algn="just">
              <a:buNone/>
            </a:pPr>
            <a:endParaRPr lang="el-GR" sz="1900" dirty="0">
              <a:solidFill>
                <a:schemeClr val="accent1">
                  <a:lumMod val="50000"/>
                </a:schemeClr>
              </a:solidFill>
              <a:latin typeface="Calibri" pitchFamily="34" charset="0"/>
              <a:cs typeface="Calibri" pitchFamily="34" charset="0"/>
            </a:endParaRPr>
          </a:p>
        </p:txBody>
      </p:sp>
      <p:pic>
        <p:nvPicPr>
          <p:cNvPr id="5" name="4 - Εικόνα" descr="ΠΑΡΑΤΗΡΗΤΗΣ234.jpg"/>
          <p:cNvPicPr>
            <a:picLocks noChangeAspect="1"/>
          </p:cNvPicPr>
          <p:nvPr/>
        </p:nvPicPr>
        <p:blipFill>
          <a:blip r:embed="rId2" cstate="print"/>
          <a:stretch>
            <a:fillRect/>
          </a:stretch>
        </p:blipFill>
        <p:spPr>
          <a:xfrm>
            <a:off x="2411760" y="3501008"/>
            <a:ext cx="2736304" cy="223341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239000" cy="1143000"/>
          </a:xfrm>
        </p:spPr>
        <p:txBody>
          <a:bodyPr>
            <a:normAutofit fontScale="90000"/>
          </a:bodyPr>
          <a:lstStyle/>
          <a:p>
            <a:pPr algn="ctr"/>
            <a:r>
              <a:rPr lang="el-GR" dirty="0" err="1" smtClean="0"/>
              <a:t>Επιπτωσεισ</a:t>
            </a:r>
            <a:r>
              <a:rPr lang="el-GR" dirty="0" smtClean="0"/>
              <a:t> των </a:t>
            </a:r>
            <a:r>
              <a:rPr lang="el-GR" dirty="0" err="1" smtClean="0"/>
              <a:t>αναβολικων</a:t>
            </a:r>
            <a:r>
              <a:rPr lang="el-GR" dirty="0" smtClean="0"/>
              <a:t> στον </a:t>
            </a:r>
            <a:r>
              <a:rPr lang="el-GR" dirty="0" err="1" smtClean="0"/>
              <a:t>οργανισμο</a:t>
            </a:r>
            <a:r>
              <a:rPr lang="el-GR" dirty="0" smtClean="0"/>
              <a:t> </a:t>
            </a:r>
            <a:r>
              <a:rPr lang="el-GR" dirty="0" err="1" smtClean="0"/>
              <a:t>μασ</a:t>
            </a:r>
            <a:endParaRPr lang="el-GR" dirty="0"/>
          </a:p>
        </p:txBody>
      </p:sp>
      <p:sp>
        <p:nvSpPr>
          <p:cNvPr id="3" name="2 - Θέση περιεχομένου"/>
          <p:cNvSpPr>
            <a:spLocks noGrp="1"/>
          </p:cNvSpPr>
          <p:nvPr>
            <p:ph idx="1"/>
          </p:nvPr>
        </p:nvSpPr>
        <p:spPr>
          <a:xfrm>
            <a:off x="457200" y="1916832"/>
            <a:ext cx="7239000" cy="4538904"/>
          </a:xfrm>
        </p:spPr>
        <p:txBody>
          <a:bodyPr>
            <a:normAutofit/>
          </a:bodyPr>
          <a:lstStyle/>
          <a:p>
            <a:pPr fontAlgn="base"/>
            <a:r>
              <a:rPr lang="el-GR" sz="1900" dirty="0" smtClean="0">
                <a:solidFill>
                  <a:schemeClr val="accent1">
                    <a:lumMod val="50000"/>
                  </a:schemeClr>
                </a:solidFill>
                <a:latin typeface="Calibri" pitchFamily="34" charset="0"/>
                <a:cs typeface="Calibri" pitchFamily="34" charset="0"/>
              </a:rPr>
              <a:t>Καταστρέφουν τον μεταβολισμό κι απορρυθμίζουν τη λειτουργία του θυρεοειδούς αδένα. Τα αποτελέσματα είναι η μειωμένη αντοχή, κόπωση, ορμονικές διαταραχές και στα δύο φύλα, ταχυκαρδίες κι όχι μόνο.</a:t>
            </a:r>
          </a:p>
          <a:p>
            <a:pPr fontAlgn="base"/>
            <a:r>
              <a:rPr lang="el-GR" sz="1900" dirty="0" smtClean="0">
                <a:solidFill>
                  <a:schemeClr val="accent1">
                    <a:lumMod val="50000"/>
                  </a:schemeClr>
                </a:solidFill>
                <a:latin typeface="Calibri" pitchFamily="34" charset="0"/>
                <a:cs typeface="Calibri" pitchFamily="34" charset="0"/>
              </a:rPr>
              <a:t>Αυξάνουν </a:t>
            </a:r>
            <a:r>
              <a:rPr lang="el-GR" sz="1900" dirty="0" smtClean="0">
                <a:solidFill>
                  <a:schemeClr val="accent1">
                    <a:lumMod val="50000"/>
                  </a:schemeClr>
                </a:solidFill>
                <a:latin typeface="Calibri" pitchFamily="34" charset="0"/>
                <a:cs typeface="Calibri" pitchFamily="34" charset="0"/>
              </a:rPr>
              <a:t>την πιθανότητα καρκινογένεσης και κυρίως στο παχύ έντερο.</a:t>
            </a:r>
          </a:p>
          <a:p>
            <a:pPr fontAlgn="base"/>
            <a:r>
              <a:rPr lang="el-GR" sz="1900" dirty="0" smtClean="0">
                <a:solidFill>
                  <a:schemeClr val="accent1">
                    <a:lumMod val="50000"/>
                  </a:schemeClr>
                </a:solidFill>
                <a:latin typeface="Calibri" pitchFamily="34" charset="0"/>
                <a:cs typeface="Calibri" pitchFamily="34" charset="0"/>
              </a:rPr>
              <a:t> </a:t>
            </a:r>
            <a:r>
              <a:rPr lang="el-GR" sz="1900" dirty="0" smtClean="0">
                <a:solidFill>
                  <a:schemeClr val="accent1">
                    <a:lumMod val="50000"/>
                  </a:schemeClr>
                </a:solidFill>
                <a:latin typeface="Calibri" pitchFamily="34" charset="0"/>
                <a:cs typeface="Calibri" pitchFamily="34" charset="0"/>
              </a:rPr>
              <a:t>Προκαλούν τριχόπτωση, ανεξαρτήτως φύλου.</a:t>
            </a:r>
          </a:p>
          <a:p>
            <a:pPr fontAlgn="base"/>
            <a:r>
              <a:rPr lang="el-GR" sz="1900" dirty="0" smtClean="0">
                <a:solidFill>
                  <a:schemeClr val="accent1">
                    <a:lumMod val="50000"/>
                  </a:schemeClr>
                </a:solidFill>
                <a:latin typeface="Calibri" pitchFamily="34" charset="0"/>
                <a:cs typeface="Calibri" pitchFamily="34" charset="0"/>
              </a:rPr>
              <a:t> </a:t>
            </a:r>
            <a:r>
              <a:rPr lang="el-GR" sz="1900" dirty="0" smtClean="0">
                <a:solidFill>
                  <a:schemeClr val="accent1">
                    <a:lumMod val="50000"/>
                  </a:schemeClr>
                </a:solidFill>
                <a:latin typeface="Calibri" pitchFamily="34" charset="0"/>
                <a:cs typeface="Calibri" pitchFamily="34" charset="0"/>
              </a:rPr>
              <a:t>Η μακροχρόνια χρήση τους ενδέχεται να επηρεάσει και τη χροιά στη φωνή μίας γυναίκας, καθιστώντας την πιο μπάσα και προφανώς όχι τόσο θηλυκή.</a:t>
            </a:r>
          </a:p>
          <a:p>
            <a:pPr fontAlgn="base"/>
            <a:r>
              <a:rPr lang="el-GR" sz="1900" dirty="0" smtClean="0">
                <a:solidFill>
                  <a:schemeClr val="accent1">
                    <a:lumMod val="50000"/>
                  </a:schemeClr>
                </a:solidFill>
                <a:latin typeface="Calibri" pitchFamily="34" charset="0"/>
                <a:cs typeface="Calibri" pitchFamily="34" charset="0"/>
              </a:rPr>
              <a:t> </a:t>
            </a:r>
            <a:r>
              <a:rPr lang="el-GR" sz="1900" dirty="0" smtClean="0">
                <a:solidFill>
                  <a:schemeClr val="accent1">
                    <a:lumMod val="50000"/>
                  </a:schemeClr>
                </a:solidFill>
                <a:latin typeface="Calibri" pitchFamily="34" charset="0"/>
                <a:cs typeface="Calibri" pitchFamily="34" charset="0"/>
              </a:rPr>
              <a:t>Τα αναβολικά εκτός από τριχόπτωση, προκαλούν και το άλλο ανεπιθύμητο ακραίο σύμπτωμα, αυτό της έντονης </a:t>
            </a:r>
            <a:r>
              <a:rPr lang="el-GR" sz="1900" dirty="0" err="1" smtClean="0">
                <a:solidFill>
                  <a:schemeClr val="accent1">
                    <a:lumMod val="50000"/>
                  </a:schemeClr>
                </a:solidFill>
                <a:latin typeface="Calibri" pitchFamily="34" charset="0"/>
                <a:cs typeface="Calibri" pitchFamily="34" charset="0"/>
              </a:rPr>
              <a:t>τριχοφυίας</a:t>
            </a:r>
            <a:r>
              <a:rPr lang="el-GR" sz="1900" dirty="0" smtClean="0">
                <a:solidFill>
                  <a:schemeClr val="accent1">
                    <a:lumMod val="50000"/>
                  </a:schemeClr>
                </a:solidFill>
                <a:latin typeface="Calibri" pitchFamily="34" charset="0"/>
                <a:cs typeface="Calibri" pitchFamily="34" charset="0"/>
              </a:rPr>
              <a:t>- κυρίως στις γυναίκες- λόγω των ορμονικών διαταραχών από την αυξημένη χορήγηση τεστοστερόνης.</a:t>
            </a:r>
          </a:p>
          <a:p>
            <a:pPr marL="514350" indent="-514350">
              <a:buFont typeface="+mj-lt"/>
              <a:buAutoNum type="arabicPeriod"/>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239000" cy="1143000"/>
          </a:xfrm>
        </p:spPr>
        <p:txBody>
          <a:bodyPr>
            <a:normAutofit fontScale="90000"/>
          </a:bodyPr>
          <a:lstStyle/>
          <a:p>
            <a:pPr algn="ctr"/>
            <a:r>
              <a:rPr lang="el-GR" dirty="0" err="1" smtClean="0"/>
              <a:t>Λογοι</a:t>
            </a:r>
            <a:r>
              <a:rPr lang="el-GR" dirty="0" smtClean="0"/>
              <a:t> </a:t>
            </a:r>
            <a:r>
              <a:rPr lang="el-GR" dirty="0" err="1" smtClean="0"/>
              <a:t>χρησησ</a:t>
            </a:r>
            <a:r>
              <a:rPr lang="el-GR" dirty="0" smtClean="0"/>
              <a:t> </a:t>
            </a:r>
            <a:r>
              <a:rPr lang="el-GR" dirty="0" err="1" smtClean="0"/>
              <a:t>αναβολικων</a:t>
            </a:r>
            <a:r>
              <a:rPr lang="el-GR" dirty="0" smtClean="0"/>
              <a:t> </a:t>
            </a:r>
            <a:r>
              <a:rPr lang="el-GR" dirty="0" err="1" smtClean="0"/>
              <a:t>ουσιων</a:t>
            </a:r>
            <a:endParaRPr lang="el-GR" dirty="0"/>
          </a:p>
        </p:txBody>
      </p:sp>
      <p:sp>
        <p:nvSpPr>
          <p:cNvPr id="3" name="2 - Θέση περιεχομένου"/>
          <p:cNvSpPr>
            <a:spLocks noGrp="1"/>
          </p:cNvSpPr>
          <p:nvPr>
            <p:ph idx="1"/>
          </p:nvPr>
        </p:nvSpPr>
        <p:spPr>
          <a:xfrm>
            <a:off x="467544" y="1844824"/>
            <a:ext cx="7239000" cy="4702304"/>
          </a:xfrm>
        </p:spPr>
        <p:txBody>
          <a:bodyPr>
            <a:normAutofit/>
          </a:bodyPr>
          <a:lstStyle/>
          <a:p>
            <a:pPr algn="just">
              <a:buNone/>
            </a:pPr>
            <a:r>
              <a:rPr lang="el-GR" sz="1900" dirty="0" smtClean="0">
                <a:latin typeface="Calibri" pitchFamily="34" charset="0"/>
                <a:cs typeface="Calibri" pitchFamily="34" charset="0"/>
              </a:rPr>
              <a:t>   </a:t>
            </a:r>
            <a:r>
              <a:rPr lang="el-GR" sz="1900" dirty="0" smtClean="0">
                <a:latin typeface="Calibri" pitchFamily="34" charset="0"/>
                <a:cs typeface="Calibri" pitchFamily="34" charset="0"/>
              </a:rPr>
              <a:t> </a:t>
            </a:r>
            <a:r>
              <a:rPr lang="el-GR" sz="1900" dirty="0" smtClean="0">
                <a:solidFill>
                  <a:schemeClr val="accent1">
                    <a:lumMod val="50000"/>
                  </a:schemeClr>
                </a:solidFill>
                <a:latin typeface="Calibri" pitchFamily="34" charset="0"/>
                <a:cs typeface="Calibri" pitchFamily="34" charset="0"/>
              </a:rPr>
              <a:t>Γιατί αθλητές παίρνουν αναβολικά </a:t>
            </a:r>
            <a:r>
              <a:rPr lang="el-GR" sz="1900" dirty="0" smtClean="0">
                <a:solidFill>
                  <a:schemeClr val="accent1">
                    <a:lumMod val="50000"/>
                  </a:schemeClr>
                </a:solidFill>
                <a:latin typeface="Calibri" pitchFamily="34" charset="0"/>
                <a:cs typeface="Calibri" pitchFamily="34" charset="0"/>
              </a:rPr>
              <a:t>στεροειδή?</a:t>
            </a:r>
          </a:p>
          <a:p>
            <a:pPr algn="just">
              <a:buNone/>
            </a:pPr>
            <a:endParaRPr lang="el-GR" sz="1900" dirty="0" smtClean="0">
              <a:solidFill>
                <a:schemeClr val="accent1">
                  <a:lumMod val="50000"/>
                </a:schemeClr>
              </a:solidFill>
              <a:latin typeface="Calibri" pitchFamily="34" charset="0"/>
              <a:cs typeface="Calibri" pitchFamily="34" charset="0"/>
            </a:endParaRPr>
          </a:p>
          <a:p>
            <a:pPr algn="just"/>
            <a:r>
              <a:rPr lang="el-GR" sz="1900" dirty="0" smtClean="0">
                <a:solidFill>
                  <a:schemeClr val="accent1">
                    <a:lumMod val="50000"/>
                  </a:schemeClr>
                </a:solidFill>
                <a:latin typeface="Calibri" pitchFamily="34" charset="0"/>
                <a:cs typeface="Calibri" pitchFamily="34" charset="0"/>
              </a:rPr>
              <a:t> </a:t>
            </a:r>
            <a:r>
              <a:rPr lang="el-GR" sz="1900" dirty="0" smtClean="0">
                <a:solidFill>
                  <a:schemeClr val="accent1">
                    <a:lumMod val="50000"/>
                  </a:schemeClr>
                </a:solidFill>
                <a:latin typeface="Calibri" pitchFamily="34" charset="0"/>
                <a:cs typeface="Calibri" pitchFamily="34" charset="0"/>
              </a:rPr>
              <a:t>Η ευρεία χρήση των αναβολικών στεροειδών στους αθλητές εξηγείται από το γεγονός ότι οι αθλητές ελπίζουν να βελτιώσουν την απόδοσή τους. Αν τον έλεγχο των ναρκωτικών είναι υποχρεωτικά και διαδεδομένη, οι νέες συνθετικά </a:t>
            </a:r>
            <a:r>
              <a:rPr lang="el-GR" sz="1900" dirty="0" smtClean="0">
                <a:solidFill>
                  <a:schemeClr val="accent1">
                    <a:lumMod val="50000"/>
                  </a:schemeClr>
                </a:solidFill>
                <a:latin typeface="Calibri" pitchFamily="34" charset="0"/>
                <a:cs typeface="Calibri" pitchFamily="34" charset="0"/>
              </a:rPr>
              <a:t>ναρκωτικά γίνει </a:t>
            </a:r>
            <a:r>
              <a:rPr lang="el-GR" sz="1900" dirty="0" smtClean="0">
                <a:solidFill>
                  <a:schemeClr val="accent1">
                    <a:lumMod val="50000"/>
                  </a:schemeClr>
                </a:solidFill>
                <a:latin typeface="Calibri" pitchFamily="34" charset="0"/>
                <a:cs typeface="Calibri" pitchFamily="34" charset="0"/>
              </a:rPr>
              <a:t>ειδικά για να αποφύγουν τον εντοπισμό. Ωστόσο, οι τεχνολογίες εξελίσσονται συνεχώς, δείγματα αίματος και ούρων από χρόνια νωρίτερα, είναι πλέον εκ νέου δοκιμασία με νέα επιστήμη και εκθέτοντας τους αθλητές που χρησιμοποιούνται για παράνομες ουσίες και στο παρελθόν.</a:t>
            </a:r>
            <a:endParaRPr lang="el-GR" sz="1900" dirty="0">
              <a:solidFill>
                <a:schemeClr val="accent1">
                  <a:lumMod val="50000"/>
                </a:schemeClr>
              </a:solidFill>
              <a:latin typeface="Calibri" pitchFamily="34" charset="0"/>
              <a:cs typeface="Calibri" pitchFamily="34" charset="0"/>
            </a:endParaRPr>
          </a:p>
        </p:txBody>
      </p:sp>
      <p:pic>
        <p:nvPicPr>
          <p:cNvPr id="4" name="3 - Εικόνα" descr="αναβο-ικά-χάπια-ικέφα-ων-μυών-φαρμάκων-62213443.jpg"/>
          <p:cNvPicPr>
            <a:picLocks noChangeAspect="1"/>
          </p:cNvPicPr>
          <p:nvPr/>
        </p:nvPicPr>
        <p:blipFill>
          <a:blip r:embed="rId2" cstate="print"/>
          <a:stretch>
            <a:fillRect/>
          </a:stretch>
        </p:blipFill>
        <p:spPr>
          <a:xfrm>
            <a:off x="3203848" y="5157192"/>
            <a:ext cx="1728192" cy="144016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209</TotalTime>
  <Words>965</Words>
  <Application>Microsoft Office PowerPoint</Application>
  <PresentationFormat>Προβολή στην οθόνη (4:3)</PresentationFormat>
  <Paragraphs>68</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Αφθονία</vt:lpstr>
      <vt:lpstr>Τα αναβολικα και οι αρνητικεσ συνεπειεσ τουσ.</vt:lpstr>
      <vt:lpstr>Τι ειναι τα αναβολικα</vt:lpstr>
      <vt:lpstr>∆ΙΑΦΟΡΕΣ ΜΟΡΦΕΣ ΑΝΑΒΟΛΙΚΩΝ ΚΑΙ Η ΧΡΗΣΗ ΤΟΥΣ</vt:lpstr>
      <vt:lpstr>Διαφάνεια 4</vt:lpstr>
      <vt:lpstr>Διαφάνεια 5</vt:lpstr>
      <vt:lpstr> ενεσιμο</vt:lpstr>
      <vt:lpstr>Χαπια</vt:lpstr>
      <vt:lpstr>Επιπτωσεισ των αναβολικων στον οργανισμο μασ</vt:lpstr>
      <vt:lpstr>Λογοι χρησησ αναβολικων ουσιων</vt:lpstr>
      <vt:lpstr>Πωσ οι αθλητεσ παιρνουν αναβολικα στεροειδη </vt:lpstr>
      <vt:lpstr>Αναβολικα και αθλητισμοσ</vt:lpstr>
      <vt:lpstr> κατηγοριεσ απαγορευμενων ουσιων </vt:lpstr>
      <vt:lpstr>Που βρισκονται ΤΑ Διεγερτικα?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αναβολικα και οι αρνητικεσ συνεπειεσ τουσ.</dc:title>
  <dc:creator>karra_ktrv9m3</dc:creator>
  <cp:lastModifiedBy>karra_ktrv9m3</cp:lastModifiedBy>
  <cp:revision>25</cp:revision>
  <dcterms:created xsi:type="dcterms:W3CDTF">2017-05-08T11:26:35Z</dcterms:created>
  <dcterms:modified xsi:type="dcterms:W3CDTF">2017-05-08T14:56:22Z</dcterms:modified>
</cp:coreProperties>
</file>